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256" r:id="rId2"/>
    <p:sldId id="270" r:id="rId3"/>
    <p:sldId id="257" r:id="rId4"/>
    <p:sldId id="258" r:id="rId5"/>
    <p:sldId id="259" r:id="rId6"/>
    <p:sldId id="260" r:id="rId7"/>
    <p:sldId id="261" r:id="rId8"/>
    <p:sldId id="262" r:id="rId9"/>
    <p:sldId id="263" r:id="rId10"/>
    <p:sldId id="264" r:id="rId11"/>
    <p:sldId id="269" r:id="rId12"/>
    <p:sldId id="266" r:id="rId13"/>
    <p:sldId id="265" r:id="rId14"/>
    <p:sldId id="267" r:id="rId15"/>
    <p:sldId id="268" r:id="rId16"/>
  </p:sldIdLst>
  <p:sldSz cx="18288000" cy="10287000"/>
  <p:notesSz cx="6858000" cy="9144000"/>
  <p:embeddedFontLst>
    <p:embeddedFont>
      <p:font typeface="Arial Bold" panose="020B0704020202020204" pitchFamily="34" charset="0"/>
      <p:regular r:id="rId18"/>
      <p:bold r:id="rId19"/>
    </p:embeddedFont>
    <p:embeddedFont>
      <p:font typeface="Arimo" panose="020B0604020202020204" charset="0"/>
      <p:regular r:id="rId20"/>
    </p:embeddedFont>
    <p:embeddedFont>
      <p:font typeface="Arimo Bold" panose="020B0604020202020204" charset="0"/>
      <p:regular r:id="rId21"/>
    </p:embeddedFont>
    <p:embeddedFont>
      <p:font typeface="Calibri (MS)" panose="020B0604020202020204" charset="0"/>
      <p:regular r:id="rId22"/>
    </p:embeddedFont>
    <p:embeddedFont>
      <p:font typeface="Calibri (MS)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image1.png>
</file>

<file path=ppt/media/image2.png>
</file>

<file path=ppt/media/image3.svg>
</file>

<file path=ppt/media/image4.png>
</file>

<file path=ppt/media/image5.sv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02.12.2025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hyperlink" Target="https://www.researchgate.net/publication/373074828_A_Comprehensive_Analysis_of_Indian_Legal_Documents_Summarization_Techniques" TargetMode="External"/><Relationship Id="rId3" Type="http://schemas.openxmlformats.org/officeDocument/2006/relationships/hyperlink" Target="https://www.researchgate.net/publication/346305027_Legal_and_human_rights_issues_of_AI_Gaps_challenges_and_vulnerabilities" TargetMode="External"/><Relationship Id="rId7" Type="http://schemas.openxmlformats.org/officeDocument/2006/relationships/hyperlink" Target="https://www.researchgate.net/publication/395256349_Artificial_Intelligence_AI_in_the_Indian_Legal_System_Transformations_Challenges_and_Future_Prospects_KAMKUS_COLLEGE_OF_LAW" TargetMode="External"/><Relationship Id="rId2" Type="http://schemas.openxmlformats.org/officeDocument/2006/relationships/hyperlink" Target="https://www.sciencedirect.com/science/article/pii/S2666659620300056" TargetMode="External"/><Relationship Id="rId1" Type="http://schemas.openxmlformats.org/officeDocument/2006/relationships/slideLayout" Target="../slideLayouts/slideLayout7.xml"/><Relationship Id="rId6" Type="http://schemas.openxmlformats.org/officeDocument/2006/relationships/hyperlink" Target="http://www.manupatracademy.com/assets/pdf/Survey-Report-on-Adoption-of-AI-in-the-Indian-Legal-Landscape.pdf" TargetMode="External"/><Relationship Id="rId5" Type="http://schemas.openxmlformats.org/officeDocument/2006/relationships/hyperlink" Target="https://www.semanticscholar.org/paper/Enhancing-Legal-Document-Management-Efficiency%3A-An-Gangisetty-Tanusha/5e2bf7d05e2718b323feb81a9a0682ef0797750f" TargetMode="External"/><Relationship Id="rId10" Type="http://schemas.openxmlformats.org/officeDocument/2006/relationships/hyperlink" Target="https://www.researchgate.net/publication/390944755_Advancements_in_legal_text_summarization_integrating_InLegalBERT_for_effective_extractive_summarization" TargetMode="External"/><Relationship Id="rId4" Type="http://schemas.openxmlformats.org/officeDocument/2006/relationships/hyperlink" Target="https://arxiv.org/abs/2404.12349" TargetMode="External"/><Relationship Id="rId9" Type="http://schemas.openxmlformats.org/officeDocument/2006/relationships/hyperlink" Target="https://arxiv.org/abs/2110.15794"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744791" y="7557600"/>
            <a:ext cx="9131840" cy="2769989"/>
          </a:xfrm>
          <a:prstGeom prst="rect">
            <a:avLst/>
          </a:prstGeom>
        </p:spPr>
        <p:txBody>
          <a:bodyPr lIns="0" tIns="0" rIns="0" bIns="0" rtlCol="0" anchor="t">
            <a:spAutoFit/>
          </a:bodyPr>
          <a:lstStyle/>
          <a:p>
            <a:pPr algn="r">
              <a:lnSpc>
                <a:spcPts val="3561"/>
              </a:lnSpc>
            </a:pPr>
            <a:endParaRPr dirty="0"/>
          </a:p>
          <a:p>
            <a:pPr algn="r">
              <a:lnSpc>
                <a:spcPts val="3561"/>
              </a:lnSpc>
            </a:pPr>
            <a:r>
              <a:rPr lang="en-US" sz="3663" dirty="0">
                <a:solidFill>
                  <a:srgbClr val="000000"/>
                </a:solidFill>
                <a:latin typeface="Arimo"/>
                <a:ea typeface="Arimo"/>
                <a:cs typeface="Arimo"/>
                <a:sym typeface="Arimo"/>
              </a:rPr>
              <a:t>Vallabh V Sardesai (202401040041)</a:t>
            </a:r>
          </a:p>
          <a:p>
            <a:pPr algn="r">
              <a:lnSpc>
                <a:spcPts val="3561"/>
              </a:lnSpc>
            </a:pPr>
            <a:r>
              <a:rPr lang="en-US" sz="3663" dirty="0">
                <a:solidFill>
                  <a:srgbClr val="000000"/>
                </a:solidFill>
                <a:latin typeface="Arimo"/>
                <a:ea typeface="Arimo"/>
                <a:cs typeface="Arimo"/>
                <a:sym typeface="Arimo"/>
              </a:rPr>
              <a:t>Payal V Wani (202401040103)</a:t>
            </a:r>
          </a:p>
          <a:p>
            <a:pPr algn="r">
              <a:lnSpc>
                <a:spcPts val="3561"/>
              </a:lnSpc>
            </a:pPr>
            <a:r>
              <a:rPr lang="en-US" sz="3663" dirty="0">
                <a:solidFill>
                  <a:srgbClr val="000000"/>
                </a:solidFill>
                <a:latin typeface="Arimo"/>
                <a:ea typeface="Arimo"/>
                <a:cs typeface="Arimo"/>
                <a:sym typeface="Arimo"/>
              </a:rPr>
              <a:t>Tejashri V Kolte (202401040120)</a:t>
            </a:r>
          </a:p>
          <a:p>
            <a:pPr algn="r">
              <a:lnSpc>
                <a:spcPts val="3561"/>
              </a:lnSpc>
            </a:pPr>
            <a:r>
              <a:rPr lang="en-US" sz="3663" dirty="0">
                <a:solidFill>
                  <a:srgbClr val="000000"/>
                </a:solidFill>
                <a:latin typeface="Arimo"/>
                <a:ea typeface="Arimo"/>
                <a:cs typeface="Arimo"/>
                <a:sym typeface="Arimo"/>
              </a:rPr>
              <a:t>Vedant S Patil (202401040107)</a:t>
            </a:r>
          </a:p>
          <a:p>
            <a:pPr algn="r">
              <a:lnSpc>
                <a:spcPts val="3561"/>
              </a:lnSpc>
            </a:pPr>
            <a:endParaRPr lang="en-US" sz="3663" dirty="0">
              <a:solidFill>
                <a:srgbClr val="000000"/>
              </a:solidFill>
              <a:latin typeface="Arimo"/>
              <a:ea typeface="Arimo"/>
              <a:cs typeface="Arimo"/>
              <a:sym typeface="Arimo"/>
            </a:endParaRPr>
          </a:p>
        </p:txBody>
      </p:sp>
      <p:sp>
        <p:nvSpPr>
          <p:cNvPr id="3" name="TextBox 3"/>
          <p:cNvSpPr txBox="1"/>
          <p:nvPr/>
        </p:nvSpPr>
        <p:spPr>
          <a:xfrm>
            <a:off x="1146652" y="3339412"/>
            <a:ext cx="15928500" cy="1466850"/>
          </a:xfrm>
          <a:prstGeom prst="rect">
            <a:avLst/>
          </a:prstGeom>
        </p:spPr>
        <p:txBody>
          <a:bodyPr lIns="0" tIns="0" rIns="0" bIns="0" rtlCol="0" anchor="t">
            <a:spAutoFit/>
          </a:bodyPr>
          <a:lstStyle/>
          <a:p>
            <a:pPr algn="ctr">
              <a:lnSpc>
                <a:spcPts val="5759"/>
              </a:lnSpc>
            </a:pPr>
            <a:r>
              <a:rPr lang="en-US" sz="4800" u="sng" dirty="0">
                <a:solidFill>
                  <a:srgbClr val="000000"/>
                </a:solidFill>
                <a:latin typeface="Arimo"/>
                <a:ea typeface="Arimo"/>
                <a:cs typeface="Arimo"/>
                <a:sym typeface="Arimo"/>
              </a:rPr>
              <a:t>Presentation for </a:t>
            </a:r>
            <a:r>
              <a:rPr lang="en-US" sz="4800" u="sng" dirty="0" err="1">
                <a:solidFill>
                  <a:srgbClr val="000000"/>
                </a:solidFill>
                <a:latin typeface="Arimo"/>
                <a:ea typeface="Arimo"/>
                <a:cs typeface="Arimo"/>
                <a:sym typeface="Arimo"/>
              </a:rPr>
              <a:t>SYProject</a:t>
            </a:r>
            <a:r>
              <a:rPr lang="en-US" sz="4800" u="sng" dirty="0">
                <a:solidFill>
                  <a:srgbClr val="000000"/>
                </a:solidFill>
                <a:latin typeface="Arimo"/>
                <a:ea typeface="Arimo"/>
                <a:cs typeface="Arimo"/>
                <a:sym typeface="Arimo"/>
              </a:rPr>
              <a:t> Design (</a:t>
            </a:r>
            <a:r>
              <a:rPr lang="en-IN" sz="4800" u="sng" dirty="0"/>
              <a:t>Final</a:t>
            </a:r>
            <a:r>
              <a:rPr lang="en-IN" sz="4800" dirty="0"/>
              <a:t> </a:t>
            </a:r>
            <a:r>
              <a:rPr lang="en-US" sz="4800" u="sng" dirty="0">
                <a:solidFill>
                  <a:srgbClr val="000000"/>
                </a:solidFill>
                <a:latin typeface="Arimo"/>
                <a:ea typeface="Arimo"/>
                <a:cs typeface="Arimo"/>
                <a:sym typeface="Arimo"/>
              </a:rPr>
              <a:t>Review)</a:t>
            </a:r>
          </a:p>
          <a:p>
            <a:pPr algn="ctr">
              <a:lnSpc>
                <a:spcPts val="5759"/>
              </a:lnSpc>
            </a:pPr>
            <a:r>
              <a:rPr lang="en-US" sz="4800" u="sng" dirty="0">
                <a:solidFill>
                  <a:srgbClr val="000000"/>
                </a:solidFill>
                <a:latin typeface="Arimo"/>
                <a:ea typeface="Arimo"/>
                <a:cs typeface="Arimo"/>
                <a:sym typeface="Arimo"/>
              </a:rPr>
              <a:t>AY 2025-26</a:t>
            </a:r>
          </a:p>
        </p:txBody>
      </p:sp>
      <p:grpSp>
        <p:nvGrpSpPr>
          <p:cNvPr id="4" name="Group 4"/>
          <p:cNvGrpSpPr>
            <a:grpSpLocks noChangeAspect="1"/>
          </p:cNvGrpSpPr>
          <p:nvPr/>
        </p:nvGrpSpPr>
        <p:grpSpPr>
          <a:xfrm>
            <a:off x="5741074" y="300848"/>
            <a:ext cx="7372350" cy="1385888"/>
            <a:chOff x="0" y="0"/>
            <a:chExt cx="9829800" cy="1847850"/>
          </a:xfrm>
        </p:grpSpPr>
        <p:sp>
          <p:nvSpPr>
            <p:cNvPr id="5" name="Freeform 5" descr="Image result for mit academy of engineering logo"/>
            <p:cNvSpPr/>
            <p:nvPr/>
          </p:nvSpPr>
          <p:spPr>
            <a:xfrm>
              <a:off x="0" y="0"/>
              <a:ext cx="9829800" cy="1847850"/>
            </a:xfrm>
            <a:custGeom>
              <a:avLst/>
              <a:gdLst/>
              <a:ahLst/>
              <a:cxnLst/>
              <a:rect l="l" t="t" r="r" b="b"/>
              <a:pathLst>
                <a:path w="9829800" h="1847850">
                  <a:moveTo>
                    <a:pt x="0" y="0"/>
                  </a:moveTo>
                  <a:lnTo>
                    <a:pt x="9829800" y="0"/>
                  </a:lnTo>
                  <a:lnTo>
                    <a:pt x="9829800" y="1847850"/>
                  </a:lnTo>
                  <a:lnTo>
                    <a:pt x="0" y="1847850"/>
                  </a:lnTo>
                  <a:lnTo>
                    <a:pt x="0" y="0"/>
                  </a:lnTo>
                  <a:close/>
                </a:path>
              </a:pathLst>
            </a:custGeom>
            <a:blipFill>
              <a:blip r:embed="rId3"/>
              <a:stretch>
                <a:fillRect/>
              </a:stretch>
            </a:blipFill>
          </p:spPr>
          <p:txBody>
            <a:bodyPr/>
            <a:lstStyle/>
            <a:p>
              <a:endParaRPr lang="en-IN"/>
            </a:p>
          </p:txBody>
        </p:sp>
      </p:grpSp>
      <p:sp>
        <p:nvSpPr>
          <p:cNvPr id="6" name="TextBox 6"/>
          <p:cNvSpPr txBox="1"/>
          <p:nvPr/>
        </p:nvSpPr>
        <p:spPr>
          <a:xfrm>
            <a:off x="4495211" y="2025319"/>
            <a:ext cx="9864076" cy="657225"/>
          </a:xfrm>
          <a:prstGeom prst="rect">
            <a:avLst/>
          </a:prstGeom>
        </p:spPr>
        <p:txBody>
          <a:bodyPr lIns="0" tIns="0" rIns="0" bIns="0" rtlCol="0" anchor="t">
            <a:spAutoFit/>
          </a:bodyPr>
          <a:lstStyle/>
          <a:p>
            <a:pPr algn="l">
              <a:lnSpc>
                <a:spcPts val="5040"/>
              </a:lnSpc>
            </a:pPr>
            <a:r>
              <a:rPr lang="en-US" sz="4200">
                <a:solidFill>
                  <a:srgbClr val="2F5496"/>
                </a:solidFill>
                <a:latin typeface="Arimo"/>
                <a:ea typeface="Arimo"/>
                <a:cs typeface="Arimo"/>
                <a:sym typeface="Arimo"/>
              </a:rPr>
              <a:t>Department of Computer Engineering</a:t>
            </a:r>
          </a:p>
        </p:txBody>
      </p:sp>
      <p:sp>
        <p:nvSpPr>
          <p:cNvPr id="7" name="TextBox 7"/>
          <p:cNvSpPr txBox="1"/>
          <p:nvPr/>
        </p:nvSpPr>
        <p:spPr>
          <a:xfrm>
            <a:off x="953468" y="7831848"/>
            <a:ext cx="4039040" cy="1007364"/>
          </a:xfrm>
          <a:prstGeom prst="rect">
            <a:avLst/>
          </a:prstGeom>
        </p:spPr>
        <p:txBody>
          <a:bodyPr lIns="0" tIns="0" rIns="0" bIns="0" rtlCol="0" anchor="t">
            <a:spAutoFit/>
          </a:bodyPr>
          <a:lstStyle/>
          <a:p>
            <a:pPr algn="l">
              <a:lnSpc>
                <a:spcPts val="3888"/>
              </a:lnSpc>
            </a:pPr>
            <a:r>
              <a:rPr lang="en-US" sz="3600">
                <a:solidFill>
                  <a:srgbClr val="000000"/>
                </a:solidFill>
                <a:latin typeface="Arimo"/>
                <a:ea typeface="Arimo"/>
                <a:cs typeface="Arimo"/>
                <a:sym typeface="Arimo"/>
              </a:rPr>
              <a:t>Guide:</a:t>
            </a:r>
          </a:p>
          <a:p>
            <a:pPr algn="l">
              <a:lnSpc>
                <a:spcPts val="3888"/>
              </a:lnSpc>
            </a:pPr>
            <a:r>
              <a:rPr lang="en-US" sz="3600">
                <a:solidFill>
                  <a:srgbClr val="000000"/>
                </a:solidFill>
                <a:latin typeface="Arimo"/>
                <a:ea typeface="Arimo"/>
                <a:cs typeface="Arimo"/>
                <a:sym typeface="Arimo"/>
              </a:rPr>
              <a:t>Mrs. Kavitha.S </a:t>
            </a:r>
          </a:p>
        </p:txBody>
      </p:sp>
      <p:sp>
        <p:nvSpPr>
          <p:cNvPr id="8" name="TextBox 8"/>
          <p:cNvSpPr txBox="1"/>
          <p:nvPr/>
        </p:nvSpPr>
        <p:spPr>
          <a:xfrm>
            <a:off x="2149395" y="4976365"/>
            <a:ext cx="13989210" cy="847686"/>
          </a:xfrm>
          <a:prstGeom prst="rect">
            <a:avLst/>
          </a:prstGeom>
        </p:spPr>
        <p:txBody>
          <a:bodyPr lIns="0" tIns="0" rIns="0" bIns="0" rtlCol="0" anchor="t">
            <a:spAutoFit/>
          </a:bodyPr>
          <a:lstStyle/>
          <a:p>
            <a:pPr algn="ctr">
              <a:lnSpc>
                <a:spcPts val="6486"/>
              </a:lnSpc>
            </a:pPr>
            <a:r>
              <a:rPr lang="en-US" sz="5405" b="1">
                <a:solidFill>
                  <a:srgbClr val="C55A11"/>
                </a:solidFill>
                <a:latin typeface="Arimo Bold"/>
                <a:ea typeface="Arimo Bold"/>
                <a:cs typeface="Arimo Bold"/>
                <a:sym typeface="Arimo Bold"/>
              </a:rPr>
              <a:t>“AI Powered legal document analyzer”</a:t>
            </a:r>
          </a:p>
        </p:txBody>
      </p:sp>
      <p:sp>
        <p:nvSpPr>
          <p:cNvPr id="9" name="TextBox 9"/>
          <p:cNvSpPr txBox="1"/>
          <p:nvPr/>
        </p:nvSpPr>
        <p:spPr>
          <a:xfrm>
            <a:off x="12825644" y="7171838"/>
            <a:ext cx="1533644" cy="638175"/>
          </a:xfrm>
          <a:prstGeom prst="rect">
            <a:avLst/>
          </a:prstGeom>
        </p:spPr>
        <p:txBody>
          <a:bodyPr lIns="0" tIns="0" rIns="0" bIns="0" rtlCol="0" anchor="t">
            <a:spAutoFit/>
          </a:bodyPr>
          <a:lstStyle/>
          <a:p>
            <a:pPr algn="ctr">
              <a:lnSpc>
                <a:spcPts val="4920"/>
              </a:lnSpc>
              <a:spcBef>
                <a:spcPct val="0"/>
              </a:spcBef>
            </a:pPr>
            <a:r>
              <a:rPr lang="en-US" sz="4100">
                <a:solidFill>
                  <a:srgbClr val="000000"/>
                </a:solidFill>
                <a:latin typeface="Arimo"/>
                <a:ea typeface="Arimo"/>
                <a:cs typeface="Arimo"/>
                <a:sym typeface="Arimo"/>
              </a:rPr>
              <a:t>Name:</a:t>
            </a:r>
          </a:p>
        </p:txBody>
      </p:sp>
      <p:sp>
        <p:nvSpPr>
          <p:cNvPr id="10" name="TextBox 10"/>
          <p:cNvSpPr txBox="1"/>
          <p:nvPr/>
        </p:nvSpPr>
        <p:spPr>
          <a:xfrm>
            <a:off x="14615985" y="7286138"/>
            <a:ext cx="1001316" cy="523875"/>
          </a:xfrm>
          <a:prstGeom prst="rect">
            <a:avLst/>
          </a:prstGeom>
        </p:spPr>
        <p:txBody>
          <a:bodyPr lIns="0" tIns="0" rIns="0" bIns="0" rtlCol="0" anchor="t">
            <a:spAutoFit/>
          </a:bodyPr>
          <a:lstStyle/>
          <a:p>
            <a:pPr algn="ctr">
              <a:lnSpc>
                <a:spcPts val="3960"/>
              </a:lnSpc>
              <a:spcBef>
                <a:spcPct val="0"/>
              </a:spcBef>
            </a:pPr>
            <a:r>
              <a:rPr lang="en-US" sz="3300" dirty="0">
                <a:solidFill>
                  <a:srgbClr val="000000"/>
                </a:solidFill>
                <a:latin typeface="Arimo"/>
                <a:ea typeface="Arimo"/>
                <a:cs typeface="Arimo"/>
                <a:sym typeface="Arimo"/>
              </a:rPr>
              <a:t>PRN: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38200" y="415167"/>
            <a:ext cx="15773400" cy="730395"/>
            <a:chOff x="0" y="0"/>
            <a:chExt cx="21031200" cy="973860"/>
          </a:xfrm>
        </p:grpSpPr>
        <p:sp>
          <p:nvSpPr>
            <p:cNvPr id="3" name="Freeform 3"/>
            <p:cNvSpPr/>
            <p:nvPr/>
          </p:nvSpPr>
          <p:spPr>
            <a:xfrm>
              <a:off x="0" y="0"/>
              <a:ext cx="21031200" cy="973860"/>
            </a:xfrm>
            <a:custGeom>
              <a:avLst/>
              <a:gdLst/>
              <a:ahLst/>
              <a:cxnLst/>
              <a:rect l="l" t="t" r="r" b="b"/>
              <a:pathLst>
                <a:path w="21031200" h="973860">
                  <a:moveTo>
                    <a:pt x="0" y="0"/>
                  </a:moveTo>
                  <a:lnTo>
                    <a:pt x="21031200" y="0"/>
                  </a:lnTo>
                  <a:lnTo>
                    <a:pt x="21031200" y="973860"/>
                  </a:lnTo>
                  <a:lnTo>
                    <a:pt x="0" y="973860"/>
                  </a:lnTo>
                  <a:close/>
                </a:path>
              </a:pathLst>
            </a:custGeom>
            <a:solidFill>
              <a:srgbClr val="000000">
                <a:alpha val="0"/>
              </a:srgbClr>
            </a:solidFill>
          </p:spPr>
          <p:txBody>
            <a:bodyPr/>
            <a:lstStyle/>
            <a:p>
              <a:endParaRPr lang="en-IN"/>
            </a:p>
          </p:txBody>
        </p:sp>
        <p:sp>
          <p:nvSpPr>
            <p:cNvPr id="4" name="TextBox 4"/>
            <p:cNvSpPr txBox="1"/>
            <p:nvPr/>
          </p:nvSpPr>
          <p:spPr>
            <a:xfrm>
              <a:off x="0" y="-66675"/>
              <a:ext cx="21031200" cy="1040535"/>
            </a:xfrm>
            <a:prstGeom prst="rect">
              <a:avLst/>
            </a:prstGeom>
          </p:spPr>
          <p:txBody>
            <a:bodyPr lIns="0" tIns="0" rIns="0" bIns="0" rtlCol="0" anchor="ctr"/>
            <a:lstStyle/>
            <a:p>
              <a:pPr algn="l">
                <a:lnSpc>
                  <a:spcPts val="6415"/>
                </a:lnSpc>
              </a:pPr>
              <a:r>
                <a:rPr lang="en-US" sz="5940" u="sng" dirty="0">
                  <a:solidFill>
                    <a:srgbClr val="000000"/>
                  </a:solidFill>
                  <a:latin typeface="Calibri (MS)"/>
                  <a:ea typeface="Calibri (MS)"/>
                  <a:cs typeface="Calibri (MS)"/>
                  <a:sym typeface="Calibri (MS)"/>
                </a:rPr>
                <a:t>Applications:</a:t>
              </a:r>
            </a:p>
          </p:txBody>
        </p:sp>
      </p:grpSp>
      <p:grpSp>
        <p:nvGrpSpPr>
          <p:cNvPr id="5" name="Group 5"/>
          <p:cNvGrpSpPr/>
          <p:nvPr/>
        </p:nvGrpSpPr>
        <p:grpSpPr>
          <a:xfrm>
            <a:off x="311726" y="1333500"/>
            <a:ext cx="12711548" cy="8248301"/>
            <a:chOff x="0" y="-410220"/>
            <a:chExt cx="13699287" cy="10997734"/>
          </a:xfrm>
        </p:grpSpPr>
        <p:sp>
          <p:nvSpPr>
            <p:cNvPr id="6" name="Freeform 6"/>
            <p:cNvSpPr/>
            <p:nvPr/>
          </p:nvSpPr>
          <p:spPr>
            <a:xfrm>
              <a:off x="0" y="0"/>
              <a:ext cx="13460388" cy="10587514"/>
            </a:xfrm>
            <a:custGeom>
              <a:avLst/>
              <a:gdLst/>
              <a:ahLst/>
              <a:cxnLst/>
              <a:rect l="l" t="t" r="r" b="b"/>
              <a:pathLst>
                <a:path w="13460388" h="10587514">
                  <a:moveTo>
                    <a:pt x="0" y="0"/>
                  </a:moveTo>
                  <a:lnTo>
                    <a:pt x="13460388" y="0"/>
                  </a:lnTo>
                  <a:lnTo>
                    <a:pt x="13460388" y="10587514"/>
                  </a:lnTo>
                  <a:lnTo>
                    <a:pt x="0" y="10587514"/>
                  </a:lnTo>
                  <a:close/>
                </a:path>
              </a:pathLst>
            </a:custGeom>
            <a:solidFill>
              <a:srgbClr val="000000">
                <a:alpha val="0"/>
              </a:srgbClr>
            </a:solidFill>
          </p:spPr>
          <p:txBody>
            <a:bodyPr/>
            <a:lstStyle/>
            <a:p>
              <a:endParaRPr lang="en-IN"/>
            </a:p>
          </p:txBody>
        </p:sp>
        <p:sp>
          <p:nvSpPr>
            <p:cNvPr id="7" name="TextBox 7"/>
            <p:cNvSpPr txBox="1"/>
            <p:nvPr/>
          </p:nvSpPr>
          <p:spPr>
            <a:xfrm>
              <a:off x="238899" y="-410220"/>
              <a:ext cx="13460388" cy="10597039"/>
            </a:xfrm>
            <a:prstGeom prst="rect">
              <a:avLst/>
            </a:prstGeom>
          </p:spPr>
          <p:txBody>
            <a:bodyPr lIns="0" tIns="0" rIns="0" bIns="0" rtlCol="0" anchor="ctr"/>
            <a:lstStyle/>
            <a:p>
              <a:pPr marL="217170" lvl="1">
                <a:lnSpc>
                  <a:spcPts val="2879"/>
                </a:lnSpc>
              </a:pPr>
              <a:r>
                <a:rPr lang="en-IN" sz="2400" b="1" dirty="0"/>
                <a:t>   Plain-Language Conversion:</a:t>
              </a:r>
              <a:endParaRPr lang="en-US" sz="2400" b="1" dirty="0">
                <a:solidFill>
                  <a:srgbClr val="000000"/>
                </a:solidFill>
                <a:latin typeface="Arial Bold"/>
                <a:ea typeface="Arial Bold"/>
                <a:cs typeface="Arial Bold"/>
                <a:sym typeface="Arial Bold"/>
              </a:endParaRPr>
            </a:p>
            <a:p>
              <a:pPr marL="434340" lvl="1" indent="-217170">
                <a:lnSpc>
                  <a:spcPts val="2879"/>
                </a:lnSpc>
              </a:pPr>
              <a:r>
                <a:rPr lang="en-US" sz="2400" dirty="0"/>
                <a:t>   Converts complicated legal terminology into easy-to-read, understandable explanations for everyday users.</a:t>
              </a:r>
            </a:p>
            <a:p>
              <a:pPr marL="434340" lvl="1" indent="-217170">
                <a:lnSpc>
                  <a:spcPts val="2879"/>
                </a:lnSpc>
              </a:pPr>
              <a:r>
                <a:rPr lang="en-US" sz="2400" b="1" dirty="0">
                  <a:solidFill>
                    <a:srgbClr val="000000"/>
                  </a:solidFill>
                  <a:latin typeface="Arial Bold"/>
                  <a:ea typeface="Arial Bold"/>
                  <a:cs typeface="Arial Bold"/>
                  <a:sym typeface="Arial Bold"/>
                </a:rPr>
                <a:t>   </a:t>
              </a:r>
              <a:r>
                <a:rPr lang="en-IN" sz="2400" b="1" dirty="0"/>
                <a:t>Automated Clause Detection</a:t>
              </a:r>
              <a:r>
                <a:rPr lang="en-US" sz="2400" b="1" dirty="0">
                  <a:solidFill>
                    <a:srgbClr val="000000"/>
                  </a:solidFill>
                  <a:latin typeface="Arial Bold"/>
                  <a:ea typeface="Arial Bold"/>
                  <a:cs typeface="Arial Bold"/>
                  <a:sym typeface="Arial Bold"/>
                </a:rPr>
                <a:t>:</a:t>
              </a:r>
            </a:p>
            <a:p>
              <a:pPr marL="434340" lvl="1" indent="-217170">
                <a:lnSpc>
                  <a:spcPts val="2879"/>
                </a:lnSpc>
              </a:pPr>
              <a:r>
                <a:rPr lang="en-US" sz="2400" dirty="0">
                  <a:solidFill>
                    <a:srgbClr val="000000"/>
                  </a:solidFill>
                  <a:latin typeface="Arial"/>
                  <a:ea typeface="Arial"/>
                  <a:cs typeface="Arial"/>
                  <a:sym typeface="Arial"/>
                </a:rPr>
                <a:t>   </a:t>
              </a:r>
              <a:r>
                <a:rPr lang="en-US" sz="2400" dirty="0"/>
                <a:t>Identifies essential contract clauses (such as confidentiality, termination, liability, etc.) and rewrites them in simplified, user-friendly language.</a:t>
              </a:r>
            </a:p>
            <a:p>
              <a:pPr marL="434340" lvl="1" indent="-217170">
                <a:lnSpc>
                  <a:spcPts val="2879"/>
                </a:lnSpc>
              </a:pPr>
              <a:r>
                <a:rPr lang="en-US" sz="2400" b="1" dirty="0">
                  <a:solidFill>
                    <a:srgbClr val="000000"/>
                  </a:solidFill>
                  <a:latin typeface="Arial Bold"/>
                  <a:ea typeface="Arial Bold"/>
                  <a:cs typeface="Arial Bold"/>
                  <a:sym typeface="Arial Bold"/>
                </a:rPr>
                <a:t>   Risk Identification:</a:t>
              </a:r>
            </a:p>
            <a:p>
              <a:pPr marL="434340" lvl="1" indent="-217170">
                <a:lnSpc>
                  <a:spcPts val="2879"/>
                </a:lnSpc>
              </a:pPr>
              <a:r>
                <a:rPr lang="en-US" sz="2400" dirty="0">
                  <a:solidFill>
                    <a:srgbClr val="000000"/>
                  </a:solidFill>
                  <a:latin typeface="Arial"/>
                  <a:ea typeface="Arial"/>
                  <a:cs typeface="Arial"/>
                  <a:sym typeface="Arial"/>
                </a:rPr>
                <a:t>   </a:t>
              </a:r>
              <a:r>
                <a:rPr lang="en-US" sz="2400" dirty="0"/>
                <a:t>Highlights clauses that may be disadvantageous or pose hidden risks, helping users recognize potential problem areas.</a:t>
              </a:r>
              <a:endParaRPr lang="en-US" sz="2400" dirty="0">
                <a:solidFill>
                  <a:srgbClr val="000000"/>
                </a:solidFill>
                <a:latin typeface="Arial"/>
                <a:ea typeface="Arial"/>
                <a:cs typeface="Arial"/>
                <a:sym typeface="Arial"/>
              </a:endParaRPr>
            </a:p>
            <a:p>
              <a:pPr marL="217170" lvl="1" algn="l">
                <a:lnSpc>
                  <a:spcPts val="2879"/>
                </a:lnSpc>
              </a:pPr>
              <a:r>
                <a:rPr lang="en-US" sz="2400" b="1" dirty="0">
                  <a:solidFill>
                    <a:srgbClr val="000000"/>
                  </a:solidFill>
                  <a:latin typeface="Arial Bold"/>
                  <a:ea typeface="Arial Bold"/>
                  <a:cs typeface="Arial Bold"/>
                  <a:sym typeface="Arial Bold"/>
                </a:rPr>
                <a:t>   Contract Summarization:</a:t>
              </a:r>
            </a:p>
            <a:p>
              <a:pPr marL="434340" lvl="1" indent="-217170">
                <a:lnSpc>
                  <a:spcPts val="2879"/>
                </a:lnSpc>
              </a:pPr>
              <a:r>
                <a:rPr lang="en-US" sz="2400" dirty="0">
                  <a:solidFill>
                    <a:srgbClr val="000000"/>
                  </a:solidFill>
                  <a:latin typeface="Arial"/>
                  <a:ea typeface="Arial"/>
                  <a:cs typeface="Arial"/>
                  <a:sym typeface="Arial"/>
                </a:rPr>
                <a:t>   </a:t>
              </a:r>
              <a:r>
                <a:rPr lang="en-US" sz="2400" dirty="0"/>
                <a:t>Produces short, clear summaries of lengthy legal documents to save time and improve overall         comprehension.</a:t>
              </a:r>
              <a:r>
                <a:rPr lang="en-US" sz="2400" dirty="0">
                  <a:solidFill>
                    <a:srgbClr val="000000"/>
                  </a:solidFill>
                  <a:latin typeface="Arial"/>
                  <a:ea typeface="Arial"/>
                  <a:cs typeface="Arial"/>
                  <a:sym typeface="Arial"/>
                </a:rPr>
                <a:t>.</a:t>
              </a:r>
            </a:p>
            <a:p>
              <a:pPr marL="217170" lvl="1">
                <a:lnSpc>
                  <a:spcPts val="2879"/>
                </a:lnSpc>
              </a:pPr>
              <a:r>
                <a:rPr lang="en-US" sz="2400" b="1" dirty="0">
                  <a:solidFill>
                    <a:srgbClr val="000000"/>
                  </a:solidFill>
                  <a:latin typeface="Arial Bold"/>
                  <a:ea typeface="Arial Bold"/>
                  <a:cs typeface="Arial Bold"/>
                  <a:sym typeface="Arial Bold"/>
                </a:rPr>
                <a:t>   </a:t>
              </a:r>
              <a:r>
                <a:rPr lang="en-IN" sz="2400" b="1" dirty="0"/>
                <a:t>Pre-Consultation Support</a:t>
              </a:r>
              <a:r>
                <a:rPr lang="en-US" sz="2400" b="1" dirty="0">
                  <a:solidFill>
                    <a:srgbClr val="000000"/>
                  </a:solidFill>
                  <a:latin typeface="Arial Bold"/>
                  <a:ea typeface="Arial Bold"/>
                  <a:cs typeface="Arial Bold"/>
                  <a:sym typeface="Arial Bold"/>
                </a:rPr>
                <a:t>:</a:t>
              </a:r>
            </a:p>
            <a:p>
              <a:pPr marL="434340" lvl="1" indent="-217170">
                <a:lnSpc>
                  <a:spcPts val="2879"/>
                </a:lnSpc>
              </a:pPr>
              <a:r>
                <a:rPr lang="en-US" sz="2400" dirty="0">
                  <a:solidFill>
                    <a:srgbClr val="000000"/>
                  </a:solidFill>
                  <a:latin typeface="Arial"/>
                  <a:ea typeface="Arial"/>
                  <a:cs typeface="Arial"/>
                  <a:sym typeface="Arial"/>
                </a:rPr>
                <a:t>   </a:t>
              </a:r>
              <a:r>
                <a:rPr lang="en-US" sz="2400" dirty="0"/>
                <a:t>Provides users with a basic understanding of their contract</a:t>
              </a:r>
              <a:r>
                <a:rPr lang="en-US" sz="2400" dirty="0">
                  <a:solidFill>
                    <a:srgbClr val="000000"/>
                  </a:solidFill>
                  <a:latin typeface="Arial"/>
                  <a:ea typeface="Arial"/>
                  <a:cs typeface="Arial"/>
                  <a:sym typeface="Arial"/>
                </a:rPr>
                <a:t>.</a:t>
              </a:r>
            </a:p>
            <a:p>
              <a:pPr marL="217170" lvl="1" algn="l">
                <a:lnSpc>
                  <a:spcPts val="2879"/>
                </a:lnSpc>
              </a:pPr>
              <a:r>
                <a:rPr lang="en-US" sz="2400" b="1" dirty="0">
                  <a:solidFill>
                    <a:srgbClr val="000000"/>
                  </a:solidFill>
                  <a:latin typeface="Arial Bold"/>
                  <a:ea typeface="Arial Bold"/>
                  <a:cs typeface="Arial Bold"/>
                  <a:sym typeface="Arial Bold"/>
                </a:rPr>
                <a:t>   Educational Tool:</a:t>
              </a:r>
            </a:p>
            <a:p>
              <a:pPr marL="434340" lvl="1" indent="-217170">
                <a:lnSpc>
                  <a:spcPts val="2879"/>
                </a:lnSpc>
              </a:pPr>
              <a:r>
                <a:rPr lang="en-US" sz="2400" b="1" dirty="0">
                  <a:solidFill>
                    <a:srgbClr val="000000"/>
                  </a:solidFill>
                  <a:latin typeface="Arial"/>
                  <a:ea typeface="Arial Bold"/>
                  <a:cs typeface="Arial"/>
                  <a:sym typeface="Arial"/>
                </a:rPr>
                <a:t>   </a:t>
              </a:r>
              <a:r>
                <a:rPr lang="en-US" sz="2400" dirty="0"/>
                <a:t>Helps learners study the structure, purpose, and terminology of legal documents through clear explanations.</a:t>
              </a:r>
            </a:p>
            <a:p>
              <a:pPr marL="434340" lvl="1" indent="-217170">
                <a:lnSpc>
                  <a:spcPts val="2879"/>
                </a:lnSpc>
              </a:pPr>
              <a:r>
                <a:rPr lang="en-US" sz="2400" b="1" dirty="0">
                  <a:solidFill>
                    <a:srgbClr val="000000"/>
                  </a:solidFill>
                  <a:latin typeface="Arial Bold"/>
                  <a:ea typeface="Arial Bold"/>
                  <a:cs typeface="Arial Bold"/>
                  <a:sym typeface="Arial Bold"/>
                </a:rPr>
                <a:t>   Accessibility Enhancement:</a:t>
              </a:r>
            </a:p>
            <a:p>
              <a:pPr marL="434340" lvl="1" indent="-217170">
                <a:lnSpc>
                  <a:spcPts val="2879"/>
                </a:lnSpc>
              </a:pPr>
              <a:r>
                <a:rPr lang="en-US" sz="2400" dirty="0">
                  <a:solidFill>
                    <a:srgbClr val="000000"/>
                  </a:solidFill>
                  <a:latin typeface="Arial"/>
                  <a:ea typeface="Arial"/>
                  <a:cs typeface="Arial"/>
                  <a:sym typeface="Arial"/>
                </a:rPr>
                <a:t>   </a:t>
              </a:r>
              <a:r>
                <a:rPr lang="en-US" sz="2400" dirty="0"/>
                <a:t>Assists users with limited legal knowledge, linguistic challenges, by making legal content more approachable and readable.</a:t>
              </a:r>
            </a:p>
            <a:p>
              <a:pPr marL="434340" lvl="1" indent="-217170">
                <a:lnSpc>
                  <a:spcPts val="2879"/>
                </a:lnSpc>
              </a:pPr>
              <a:endParaRPr lang="en-US" sz="2400" dirty="0">
                <a:solidFill>
                  <a:srgbClr val="000000"/>
                </a:solidFill>
                <a:latin typeface="Arial"/>
                <a:ea typeface="Arial"/>
                <a:cs typeface="Arial"/>
                <a:sym typeface="Arial"/>
              </a:endParaRPr>
            </a:p>
          </p:txBody>
        </p:sp>
      </p:grpSp>
      <p:sp>
        <p:nvSpPr>
          <p:cNvPr id="10" name="Rectangle 1">
            <a:extLst>
              <a:ext uri="{FF2B5EF4-FFF2-40B4-BE49-F238E27FC236}">
                <a16:creationId xmlns:a16="http://schemas.microsoft.com/office/drawing/2014/main" id="{A11FAC13-A472-646F-DA40-2E1404828E46}"/>
              </a:ext>
            </a:extLst>
          </p:cNvPr>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Highlights clauses that may be disadvantageous or pose hidden risks, helping users recognize potential problem areas.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C45377-CBD8-3D2F-C448-D2F25B47EEAB}"/>
              </a:ext>
            </a:extLst>
          </p:cNvPr>
          <p:cNvSpPr txBox="1"/>
          <p:nvPr/>
        </p:nvSpPr>
        <p:spPr>
          <a:xfrm>
            <a:off x="609600" y="342900"/>
            <a:ext cx="9697078" cy="1006429"/>
          </a:xfrm>
          <a:prstGeom prst="rect">
            <a:avLst/>
          </a:prstGeom>
          <a:noFill/>
        </p:spPr>
        <p:txBody>
          <a:bodyPr wrap="none" rtlCol="0">
            <a:spAutoFit/>
          </a:bodyPr>
          <a:lstStyle/>
          <a:p>
            <a:r>
              <a:rPr lang="en-IN" sz="5940" u="sng" dirty="0"/>
              <a:t>Algorithm &amp; Models Of Project</a:t>
            </a:r>
          </a:p>
        </p:txBody>
      </p:sp>
      <p:sp>
        <p:nvSpPr>
          <p:cNvPr id="4" name="TextBox 3">
            <a:extLst>
              <a:ext uri="{FF2B5EF4-FFF2-40B4-BE49-F238E27FC236}">
                <a16:creationId xmlns:a16="http://schemas.microsoft.com/office/drawing/2014/main" id="{68C23FF9-6986-4D97-FFEB-0A3BB57AB6BD}"/>
              </a:ext>
            </a:extLst>
          </p:cNvPr>
          <p:cNvSpPr txBox="1"/>
          <p:nvPr/>
        </p:nvSpPr>
        <p:spPr>
          <a:xfrm>
            <a:off x="612058" y="1638300"/>
            <a:ext cx="2577052" cy="400110"/>
          </a:xfrm>
          <a:prstGeom prst="rect">
            <a:avLst/>
          </a:prstGeom>
          <a:noFill/>
        </p:spPr>
        <p:txBody>
          <a:bodyPr wrap="none" rtlCol="0">
            <a:spAutoFit/>
          </a:bodyPr>
          <a:lstStyle/>
          <a:p>
            <a:r>
              <a:rPr lang="en-IN" sz="2000" b="1" dirty="0"/>
              <a:t>1. BERT ( NLP MODEL )</a:t>
            </a:r>
          </a:p>
        </p:txBody>
      </p:sp>
      <p:sp>
        <p:nvSpPr>
          <p:cNvPr id="5" name="TextBox 4">
            <a:extLst>
              <a:ext uri="{FF2B5EF4-FFF2-40B4-BE49-F238E27FC236}">
                <a16:creationId xmlns:a16="http://schemas.microsoft.com/office/drawing/2014/main" id="{CCC40EA3-0949-8184-D1FC-D524BA846E83}"/>
              </a:ext>
            </a:extLst>
          </p:cNvPr>
          <p:cNvSpPr txBox="1"/>
          <p:nvPr/>
        </p:nvSpPr>
        <p:spPr>
          <a:xfrm>
            <a:off x="554874" y="3848100"/>
            <a:ext cx="5429050" cy="400110"/>
          </a:xfrm>
          <a:prstGeom prst="rect">
            <a:avLst/>
          </a:prstGeom>
          <a:noFill/>
        </p:spPr>
        <p:txBody>
          <a:bodyPr wrap="none" rtlCol="0">
            <a:spAutoFit/>
          </a:bodyPr>
          <a:lstStyle/>
          <a:p>
            <a:r>
              <a:rPr lang="en-IN" sz="2000" b="1" dirty="0"/>
              <a:t>2. Random Forest ( MACHINE LEARNING MODEL )</a:t>
            </a:r>
          </a:p>
        </p:txBody>
      </p:sp>
      <p:sp>
        <p:nvSpPr>
          <p:cNvPr id="6" name="TextBox 5">
            <a:extLst>
              <a:ext uri="{FF2B5EF4-FFF2-40B4-BE49-F238E27FC236}">
                <a16:creationId xmlns:a16="http://schemas.microsoft.com/office/drawing/2014/main" id="{896D306E-9A2F-61EF-CA1E-6B8F5DBD21A6}"/>
              </a:ext>
            </a:extLst>
          </p:cNvPr>
          <p:cNvSpPr txBox="1"/>
          <p:nvPr/>
        </p:nvSpPr>
        <p:spPr>
          <a:xfrm>
            <a:off x="554874" y="6069569"/>
            <a:ext cx="5172378" cy="400110"/>
          </a:xfrm>
          <a:prstGeom prst="rect">
            <a:avLst/>
          </a:prstGeom>
          <a:noFill/>
        </p:spPr>
        <p:txBody>
          <a:bodyPr wrap="none" rtlCol="0">
            <a:spAutoFit/>
          </a:bodyPr>
          <a:lstStyle/>
          <a:p>
            <a:r>
              <a:rPr lang="en-IN" sz="2000" b="1" dirty="0"/>
              <a:t>3. NER Model ( NAMED ENTITY RECOGNITION )</a:t>
            </a:r>
          </a:p>
        </p:txBody>
      </p:sp>
      <p:sp>
        <p:nvSpPr>
          <p:cNvPr id="7" name="TextBox 6">
            <a:extLst>
              <a:ext uri="{FF2B5EF4-FFF2-40B4-BE49-F238E27FC236}">
                <a16:creationId xmlns:a16="http://schemas.microsoft.com/office/drawing/2014/main" id="{562FCBAE-7925-796D-2675-18057650037C}"/>
              </a:ext>
            </a:extLst>
          </p:cNvPr>
          <p:cNvSpPr txBox="1"/>
          <p:nvPr/>
        </p:nvSpPr>
        <p:spPr>
          <a:xfrm>
            <a:off x="462434" y="7936600"/>
            <a:ext cx="2876300" cy="400110"/>
          </a:xfrm>
          <a:prstGeom prst="rect">
            <a:avLst/>
          </a:prstGeom>
          <a:noFill/>
        </p:spPr>
        <p:txBody>
          <a:bodyPr wrap="none" rtlCol="0">
            <a:spAutoFit/>
          </a:bodyPr>
          <a:lstStyle/>
          <a:p>
            <a:r>
              <a:rPr lang="en-IN" sz="2000" b="1" dirty="0"/>
              <a:t>4. Sentence Transformers</a:t>
            </a:r>
          </a:p>
        </p:txBody>
      </p:sp>
      <p:sp>
        <p:nvSpPr>
          <p:cNvPr id="8" name="TextBox 7">
            <a:extLst>
              <a:ext uri="{FF2B5EF4-FFF2-40B4-BE49-F238E27FC236}">
                <a16:creationId xmlns:a16="http://schemas.microsoft.com/office/drawing/2014/main" id="{2431C14B-0E23-6F6B-291E-E4F127437839}"/>
              </a:ext>
            </a:extLst>
          </p:cNvPr>
          <p:cNvSpPr txBox="1"/>
          <p:nvPr/>
        </p:nvSpPr>
        <p:spPr>
          <a:xfrm>
            <a:off x="926652" y="2026689"/>
            <a:ext cx="10503348" cy="400110"/>
          </a:xfrm>
          <a:prstGeom prst="rect">
            <a:avLst/>
          </a:prstGeom>
          <a:noFill/>
        </p:spPr>
        <p:txBody>
          <a:bodyPr wrap="square" rtlCol="0">
            <a:spAutoFit/>
          </a:bodyPr>
          <a:lstStyle/>
          <a:p>
            <a:r>
              <a:rPr lang="en-US" sz="2000" dirty="0"/>
              <a:t>BERT reads the legal document and  captures meaning, context, and relationships between words. </a:t>
            </a:r>
            <a:endParaRPr lang="en-IN" sz="2000" dirty="0"/>
          </a:p>
        </p:txBody>
      </p:sp>
      <p:sp>
        <p:nvSpPr>
          <p:cNvPr id="9" name="TextBox 8">
            <a:extLst>
              <a:ext uri="{FF2B5EF4-FFF2-40B4-BE49-F238E27FC236}">
                <a16:creationId xmlns:a16="http://schemas.microsoft.com/office/drawing/2014/main" id="{171C25B8-596D-8A4B-A6DA-75466C16D850}"/>
              </a:ext>
            </a:extLst>
          </p:cNvPr>
          <p:cNvSpPr txBox="1"/>
          <p:nvPr/>
        </p:nvSpPr>
        <p:spPr>
          <a:xfrm>
            <a:off x="926652" y="2404317"/>
            <a:ext cx="2791918" cy="400110"/>
          </a:xfrm>
          <a:prstGeom prst="rect">
            <a:avLst/>
          </a:prstGeom>
          <a:noFill/>
        </p:spPr>
        <p:txBody>
          <a:bodyPr wrap="none" rtlCol="0">
            <a:spAutoFit/>
          </a:bodyPr>
          <a:lstStyle/>
          <a:p>
            <a:r>
              <a:rPr lang="en-IN" sz="2000" dirty="0"/>
              <a:t>Sources : HUGGING FACE</a:t>
            </a:r>
          </a:p>
        </p:txBody>
      </p:sp>
      <p:sp>
        <p:nvSpPr>
          <p:cNvPr id="10" name="TextBox 9">
            <a:extLst>
              <a:ext uri="{FF2B5EF4-FFF2-40B4-BE49-F238E27FC236}">
                <a16:creationId xmlns:a16="http://schemas.microsoft.com/office/drawing/2014/main" id="{12ECDE11-704C-C045-B0B5-395ADF07EE2F}"/>
              </a:ext>
            </a:extLst>
          </p:cNvPr>
          <p:cNvSpPr txBox="1"/>
          <p:nvPr/>
        </p:nvSpPr>
        <p:spPr>
          <a:xfrm>
            <a:off x="926652" y="2796359"/>
            <a:ext cx="6660028" cy="400110"/>
          </a:xfrm>
          <a:prstGeom prst="rect">
            <a:avLst/>
          </a:prstGeom>
          <a:noFill/>
        </p:spPr>
        <p:txBody>
          <a:bodyPr wrap="none" rtlCol="0">
            <a:spAutoFit/>
          </a:bodyPr>
          <a:lstStyle/>
          <a:p>
            <a:r>
              <a:rPr lang="en-US" sz="2000" dirty="0"/>
              <a:t>BERT helps the system understand legal language and context.</a:t>
            </a:r>
            <a:endParaRPr lang="en-IN" sz="2000" dirty="0"/>
          </a:p>
        </p:txBody>
      </p:sp>
      <p:sp>
        <p:nvSpPr>
          <p:cNvPr id="11" name="TextBox 10">
            <a:extLst>
              <a:ext uri="{FF2B5EF4-FFF2-40B4-BE49-F238E27FC236}">
                <a16:creationId xmlns:a16="http://schemas.microsoft.com/office/drawing/2014/main" id="{9984C49F-BE11-C8F7-1F09-6A2DF7A154F6}"/>
              </a:ext>
            </a:extLst>
          </p:cNvPr>
          <p:cNvSpPr txBox="1"/>
          <p:nvPr/>
        </p:nvSpPr>
        <p:spPr>
          <a:xfrm>
            <a:off x="926652" y="3305823"/>
            <a:ext cx="7056099" cy="400110"/>
          </a:xfrm>
          <a:prstGeom prst="rect">
            <a:avLst/>
          </a:prstGeom>
          <a:noFill/>
        </p:spPr>
        <p:txBody>
          <a:bodyPr wrap="none" rtlCol="0">
            <a:spAutoFit/>
          </a:bodyPr>
          <a:lstStyle/>
          <a:p>
            <a:r>
              <a:rPr lang="en-IN" sz="2000" dirty="0"/>
              <a:t>Query is transferred to backend and then sent to the BERT-Model </a:t>
            </a:r>
          </a:p>
        </p:txBody>
      </p:sp>
      <p:sp>
        <p:nvSpPr>
          <p:cNvPr id="12" name="TextBox 11">
            <a:extLst>
              <a:ext uri="{FF2B5EF4-FFF2-40B4-BE49-F238E27FC236}">
                <a16:creationId xmlns:a16="http://schemas.microsoft.com/office/drawing/2014/main" id="{0C12E800-F279-6AA2-AA9B-41308EBAC045}"/>
              </a:ext>
            </a:extLst>
          </p:cNvPr>
          <p:cNvSpPr txBox="1"/>
          <p:nvPr/>
        </p:nvSpPr>
        <p:spPr>
          <a:xfrm>
            <a:off x="823707" y="4217431"/>
            <a:ext cx="5339282" cy="707886"/>
          </a:xfrm>
          <a:prstGeom prst="rect">
            <a:avLst/>
          </a:prstGeom>
          <a:noFill/>
        </p:spPr>
        <p:txBody>
          <a:bodyPr wrap="none" rtlCol="0">
            <a:spAutoFit/>
          </a:bodyPr>
          <a:lstStyle/>
          <a:p>
            <a:r>
              <a:rPr lang="en-IN" sz="2000" dirty="0"/>
              <a:t>User Uploads Data or QUERY , Upload Agreement</a:t>
            </a:r>
          </a:p>
          <a:p>
            <a:endParaRPr lang="en-IN" sz="2000" dirty="0"/>
          </a:p>
        </p:txBody>
      </p:sp>
      <p:sp>
        <p:nvSpPr>
          <p:cNvPr id="14" name="TextBox 13">
            <a:extLst>
              <a:ext uri="{FF2B5EF4-FFF2-40B4-BE49-F238E27FC236}">
                <a16:creationId xmlns:a16="http://schemas.microsoft.com/office/drawing/2014/main" id="{2AB9D104-89EA-73B4-C35A-2B27D7E039C8}"/>
              </a:ext>
            </a:extLst>
          </p:cNvPr>
          <p:cNvSpPr txBox="1"/>
          <p:nvPr/>
        </p:nvSpPr>
        <p:spPr>
          <a:xfrm>
            <a:off x="823707" y="4693940"/>
            <a:ext cx="8612358" cy="400110"/>
          </a:xfrm>
          <a:prstGeom prst="rect">
            <a:avLst/>
          </a:prstGeom>
          <a:noFill/>
        </p:spPr>
        <p:txBody>
          <a:bodyPr wrap="none" rtlCol="0">
            <a:spAutoFit/>
          </a:bodyPr>
          <a:lstStyle/>
          <a:p>
            <a:r>
              <a:rPr lang="en-US" sz="2000" dirty="0"/>
              <a:t>Before sending data to Random Forest, backend extracts features from the input.</a:t>
            </a:r>
            <a:endParaRPr lang="en-IN" sz="2000" dirty="0"/>
          </a:p>
        </p:txBody>
      </p:sp>
      <p:sp>
        <p:nvSpPr>
          <p:cNvPr id="15" name="TextBox 14">
            <a:extLst>
              <a:ext uri="{FF2B5EF4-FFF2-40B4-BE49-F238E27FC236}">
                <a16:creationId xmlns:a16="http://schemas.microsoft.com/office/drawing/2014/main" id="{D9C80A9D-7A79-A529-4F6B-C335F9E0E465}"/>
              </a:ext>
            </a:extLst>
          </p:cNvPr>
          <p:cNvSpPr txBox="1"/>
          <p:nvPr/>
        </p:nvSpPr>
        <p:spPr>
          <a:xfrm>
            <a:off x="823707" y="5139670"/>
            <a:ext cx="4389856" cy="400110"/>
          </a:xfrm>
          <a:prstGeom prst="rect">
            <a:avLst/>
          </a:prstGeom>
          <a:noFill/>
        </p:spPr>
        <p:txBody>
          <a:bodyPr wrap="none" rtlCol="0">
            <a:spAutoFit/>
          </a:bodyPr>
          <a:lstStyle/>
          <a:p>
            <a:r>
              <a:rPr lang="en-US" sz="2000" dirty="0"/>
              <a:t>Features Are Passed Into Random Forest</a:t>
            </a:r>
            <a:endParaRPr lang="en-IN" sz="2000" dirty="0"/>
          </a:p>
        </p:txBody>
      </p:sp>
      <p:sp>
        <p:nvSpPr>
          <p:cNvPr id="16" name="TextBox 15">
            <a:extLst>
              <a:ext uri="{FF2B5EF4-FFF2-40B4-BE49-F238E27FC236}">
                <a16:creationId xmlns:a16="http://schemas.microsoft.com/office/drawing/2014/main" id="{302451A4-D921-85F8-F4A3-1A25629BD50C}"/>
              </a:ext>
            </a:extLst>
          </p:cNvPr>
          <p:cNvSpPr txBox="1"/>
          <p:nvPr/>
        </p:nvSpPr>
        <p:spPr>
          <a:xfrm>
            <a:off x="823707" y="5604619"/>
            <a:ext cx="6140399" cy="400110"/>
          </a:xfrm>
          <a:prstGeom prst="rect">
            <a:avLst/>
          </a:prstGeom>
          <a:noFill/>
        </p:spPr>
        <p:txBody>
          <a:bodyPr wrap="none" rtlCol="0">
            <a:spAutoFit/>
          </a:bodyPr>
          <a:lstStyle/>
          <a:p>
            <a:r>
              <a:rPr lang="en-IN" sz="2000" dirty="0"/>
              <a:t>Backend Generates Output , Frontend Displays the Result</a:t>
            </a:r>
          </a:p>
        </p:txBody>
      </p:sp>
      <p:sp>
        <p:nvSpPr>
          <p:cNvPr id="17" name="TextBox 16">
            <a:extLst>
              <a:ext uri="{FF2B5EF4-FFF2-40B4-BE49-F238E27FC236}">
                <a16:creationId xmlns:a16="http://schemas.microsoft.com/office/drawing/2014/main" id="{0FC848BA-7675-E9AA-1C4C-B10A990AEA37}"/>
              </a:ext>
            </a:extLst>
          </p:cNvPr>
          <p:cNvSpPr txBox="1"/>
          <p:nvPr/>
        </p:nvSpPr>
        <p:spPr>
          <a:xfrm>
            <a:off x="823706" y="6515299"/>
            <a:ext cx="11825493" cy="707886"/>
          </a:xfrm>
          <a:prstGeom prst="rect">
            <a:avLst/>
          </a:prstGeom>
          <a:noFill/>
        </p:spPr>
        <p:txBody>
          <a:bodyPr wrap="square" rtlCol="0">
            <a:spAutoFit/>
          </a:bodyPr>
          <a:lstStyle/>
          <a:p>
            <a:r>
              <a:rPr lang="en-US" sz="2000" dirty="0"/>
              <a:t>Random Forest is used for legal prediction tasks  : </a:t>
            </a:r>
            <a:r>
              <a:rPr lang="en-IN" sz="2000" dirty="0"/>
              <a:t>Case outcome prediction , Case category classification</a:t>
            </a:r>
          </a:p>
          <a:p>
            <a:endParaRPr lang="en-IN" sz="2000" dirty="0"/>
          </a:p>
        </p:txBody>
      </p:sp>
      <p:sp>
        <p:nvSpPr>
          <p:cNvPr id="19" name="TextBox 18">
            <a:extLst>
              <a:ext uri="{FF2B5EF4-FFF2-40B4-BE49-F238E27FC236}">
                <a16:creationId xmlns:a16="http://schemas.microsoft.com/office/drawing/2014/main" id="{818A250B-FC1F-D662-2F87-5D55A7993D65}"/>
              </a:ext>
            </a:extLst>
          </p:cNvPr>
          <p:cNvSpPr txBox="1"/>
          <p:nvPr/>
        </p:nvSpPr>
        <p:spPr>
          <a:xfrm>
            <a:off x="823706" y="7022585"/>
            <a:ext cx="7432869" cy="369332"/>
          </a:xfrm>
          <a:prstGeom prst="rect">
            <a:avLst/>
          </a:prstGeom>
          <a:noFill/>
        </p:spPr>
        <p:txBody>
          <a:bodyPr wrap="none" rtlCol="0">
            <a:spAutoFit/>
          </a:bodyPr>
          <a:lstStyle/>
          <a:p>
            <a:r>
              <a:rPr lang="en-IN" dirty="0"/>
              <a:t>Backend Extracts Features , </a:t>
            </a:r>
            <a:r>
              <a:rPr lang="en-US" dirty="0"/>
              <a:t>Backend Passes Features to Random Forest Model</a:t>
            </a:r>
            <a:endParaRPr lang="en-IN" dirty="0"/>
          </a:p>
        </p:txBody>
      </p:sp>
      <p:sp>
        <p:nvSpPr>
          <p:cNvPr id="20" name="TextBox 19">
            <a:extLst>
              <a:ext uri="{FF2B5EF4-FFF2-40B4-BE49-F238E27FC236}">
                <a16:creationId xmlns:a16="http://schemas.microsoft.com/office/drawing/2014/main" id="{D1B7F18D-CC51-B48C-17AB-C88E187827AA}"/>
              </a:ext>
            </a:extLst>
          </p:cNvPr>
          <p:cNvSpPr txBox="1"/>
          <p:nvPr/>
        </p:nvSpPr>
        <p:spPr>
          <a:xfrm>
            <a:off x="833538" y="7513894"/>
            <a:ext cx="3751155" cy="369332"/>
          </a:xfrm>
          <a:prstGeom prst="rect">
            <a:avLst/>
          </a:prstGeom>
          <a:noFill/>
        </p:spPr>
        <p:txBody>
          <a:bodyPr wrap="none" rtlCol="0">
            <a:spAutoFit/>
          </a:bodyPr>
          <a:lstStyle/>
          <a:p>
            <a:r>
              <a:rPr lang="en-US" dirty="0"/>
              <a:t>Backend Sends Prediction to Frontend</a:t>
            </a:r>
            <a:endParaRPr lang="en-IN" dirty="0"/>
          </a:p>
        </p:txBody>
      </p:sp>
      <p:sp>
        <p:nvSpPr>
          <p:cNvPr id="21" name="TextBox 20">
            <a:extLst>
              <a:ext uri="{FF2B5EF4-FFF2-40B4-BE49-F238E27FC236}">
                <a16:creationId xmlns:a16="http://schemas.microsoft.com/office/drawing/2014/main" id="{5C46C671-B18C-50EE-A05A-DFB8E53AD6F9}"/>
              </a:ext>
            </a:extLst>
          </p:cNvPr>
          <p:cNvSpPr txBox="1"/>
          <p:nvPr/>
        </p:nvSpPr>
        <p:spPr>
          <a:xfrm>
            <a:off x="823706" y="8390084"/>
            <a:ext cx="10809882" cy="707886"/>
          </a:xfrm>
          <a:prstGeom prst="rect">
            <a:avLst/>
          </a:prstGeom>
          <a:noFill/>
        </p:spPr>
        <p:txBody>
          <a:bodyPr wrap="none" rtlCol="0">
            <a:spAutoFit/>
          </a:bodyPr>
          <a:lstStyle/>
          <a:p>
            <a:r>
              <a:rPr lang="en-US" sz="2000" dirty="0"/>
              <a:t>Sentence Transformers help your system </a:t>
            </a:r>
            <a:r>
              <a:rPr lang="en-US" sz="2000" i="1" dirty="0"/>
              <a:t>understand meaning</a:t>
            </a:r>
            <a:r>
              <a:rPr lang="en-US" sz="2000" dirty="0"/>
              <a:t> and </a:t>
            </a:r>
            <a:r>
              <a:rPr lang="en-US" sz="2000" i="1" dirty="0"/>
              <a:t>find similar text</a:t>
            </a:r>
            <a:r>
              <a:rPr lang="en-US" sz="2000" dirty="0"/>
              <a:t> in legal documents.</a:t>
            </a:r>
          </a:p>
          <a:p>
            <a:endParaRPr lang="en-IN" sz="2000" dirty="0"/>
          </a:p>
        </p:txBody>
      </p:sp>
      <p:sp>
        <p:nvSpPr>
          <p:cNvPr id="22" name="TextBox 21">
            <a:extLst>
              <a:ext uri="{FF2B5EF4-FFF2-40B4-BE49-F238E27FC236}">
                <a16:creationId xmlns:a16="http://schemas.microsoft.com/office/drawing/2014/main" id="{08B016B9-8759-C1CE-C93D-91997A135799}"/>
              </a:ext>
            </a:extLst>
          </p:cNvPr>
          <p:cNvSpPr txBox="1"/>
          <p:nvPr/>
        </p:nvSpPr>
        <p:spPr>
          <a:xfrm>
            <a:off x="799125" y="8747547"/>
            <a:ext cx="2567754" cy="400110"/>
          </a:xfrm>
          <a:prstGeom prst="rect">
            <a:avLst/>
          </a:prstGeom>
          <a:noFill/>
        </p:spPr>
        <p:txBody>
          <a:bodyPr wrap="none" rtlCol="0">
            <a:spAutoFit/>
          </a:bodyPr>
          <a:lstStyle/>
          <a:p>
            <a:r>
              <a:rPr lang="en-IN" sz="2000" dirty="0"/>
              <a:t>Meaning-Based Search</a:t>
            </a:r>
          </a:p>
        </p:txBody>
      </p:sp>
      <p:sp>
        <p:nvSpPr>
          <p:cNvPr id="23" name="TextBox 22">
            <a:extLst>
              <a:ext uri="{FF2B5EF4-FFF2-40B4-BE49-F238E27FC236}">
                <a16:creationId xmlns:a16="http://schemas.microsoft.com/office/drawing/2014/main" id="{42EFF434-D99A-4FDD-FC28-73C6CCEB0C90}"/>
              </a:ext>
            </a:extLst>
          </p:cNvPr>
          <p:cNvSpPr txBox="1"/>
          <p:nvPr/>
        </p:nvSpPr>
        <p:spPr>
          <a:xfrm>
            <a:off x="799125" y="9134822"/>
            <a:ext cx="3210815" cy="400110"/>
          </a:xfrm>
          <a:prstGeom prst="rect">
            <a:avLst/>
          </a:prstGeom>
          <a:noFill/>
        </p:spPr>
        <p:txBody>
          <a:bodyPr wrap="none" rtlCol="0">
            <a:spAutoFit/>
          </a:bodyPr>
          <a:lstStyle/>
          <a:p>
            <a:r>
              <a:rPr lang="en-IN" sz="2000" dirty="0"/>
              <a:t>Clause Matching in Contracts</a:t>
            </a:r>
          </a:p>
        </p:txBody>
      </p:sp>
    </p:spTree>
    <p:extLst>
      <p:ext uri="{BB962C8B-B14F-4D97-AF65-F5344CB8AC3E}">
        <p14:creationId xmlns:p14="http://schemas.microsoft.com/office/powerpoint/2010/main" val="1845604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915444" y="1041480"/>
            <a:ext cx="14109397" cy="9245520"/>
          </a:xfrm>
          <a:custGeom>
            <a:avLst/>
            <a:gdLst/>
            <a:ahLst/>
            <a:cxnLst/>
            <a:rect l="l" t="t" r="r" b="b"/>
            <a:pathLst>
              <a:path w="14109397" h="9245520">
                <a:moveTo>
                  <a:pt x="0" y="0"/>
                </a:moveTo>
                <a:lnTo>
                  <a:pt x="14109397" y="0"/>
                </a:lnTo>
                <a:lnTo>
                  <a:pt x="14109397" y="9245520"/>
                </a:lnTo>
                <a:lnTo>
                  <a:pt x="0" y="9245520"/>
                </a:lnTo>
                <a:lnTo>
                  <a:pt x="0" y="0"/>
                </a:lnTo>
                <a:close/>
              </a:path>
            </a:pathLst>
          </a:custGeom>
          <a:blipFill>
            <a:blip r:embed="rId2"/>
            <a:stretch>
              <a:fillRect t="-3939" b="-3939"/>
            </a:stretch>
          </a:blipFill>
        </p:spPr>
        <p:txBody>
          <a:bodyPr/>
          <a:lstStyle/>
          <a:p>
            <a:endParaRPr lang="en-IN"/>
          </a:p>
        </p:txBody>
      </p:sp>
      <p:sp>
        <p:nvSpPr>
          <p:cNvPr id="3" name="TextBox 3"/>
          <p:cNvSpPr txBox="1"/>
          <p:nvPr/>
        </p:nvSpPr>
        <p:spPr>
          <a:xfrm>
            <a:off x="2981524" y="176126"/>
            <a:ext cx="11977237" cy="586279"/>
          </a:xfrm>
          <a:prstGeom prst="rect">
            <a:avLst/>
          </a:prstGeom>
        </p:spPr>
        <p:txBody>
          <a:bodyPr lIns="0" tIns="0" rIns="0" bIns="0" rtlCol="0" anchor="t">
            <a:spAutoFit/>
          </a:bodyPr>
          <a:lstStyle/>
          <a:p>
            <a:pPr algn="ctr">
              <a:lnSpc>
                <a:spcPts val="4422"/>
              </a:lnSpc>
              <a:spcBef>
                <a:spcPct val="0"/>
              </a:spcBef>
            </a:pPr>
            <a:r>
              <a:rPr lang="en-US" sz="4094" b="1">
                <a:solidFill>
                  <a:srgbClr val="000000"/>
                </a:solidFill>
                <a:latin typeface="Arimo Bold"/>
                <a:ea typeface="Arimo Bold"/>
                <a:cs typeface="Arimo Bold"/>
                <a:sym typeface="Arimo Bold"/>
              </a:rPr>
              <a:t>ARCHITECHTURE DIAGRAM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12277" y="452772"/>
            <a:ext cx="15180729" cy="1200664"/>
            <a:chOff x="0" y="0"/>
            <a:chExt cx="20351260" cy="1609608"/>
          </a:xfrm>
        </p:grpSpPr>
        <p:sp>
          <p:nvSpPr>
            <p:cNvPr id="3" name="Freeform 3"/>
            <p:cNvSpPr/>
            <p:nvPr/>
          </p:nvSpPr>
          <p:spPr>
            <a:xfrm>
              <a:off x="0" y="0"/>
              <a:ext cx="20351260" cy="1609608"/>
            </a:xfrm>
            <a:custGeom>
              <a:avLst/>
              <a:gdLst/>
              <a:ahLst/>
              <a:cxnLst/>
              <a:rect l="l" t="t" r="r" b="b"/>
              <a:pathLst>
                <a:path w="20351260" h="1609608">
                  <a:moveTo>
                    <a:pt x="0" y="0"/>
                  </a:moveTo>
                  <a:lnTo>
                    <a:pt x="20351260" y="0"/>
                  </a:lnTo>
                  <a:lnTo>
                    <a:pt x="20351260" y="1609608"/>
                  </a:lnTo>
                  <a:lnTo>
                    <a:pt x="0" y="1609608"/>
                  </a:lnTo>
                  <a:close/>
                </a:path>
              </a:pathLst>
            </a:custGeom>
            <a:solidFill>
              <a:srgbClr val="000000">
                <a:alpha val="0"/>
              </a:srgbClr>
            </a:solidFill>
          </p:spPr>
          <p:txBody>
            <a:bodyPr/>
            <a:lstStyle/>
            <a:p>
              <a:endParaRPr lang="en-IN"/>
            </a:p>
          </p:txBody>
        </p:sp>
        <p:sp>
          <p:nvSpPr>
            <p:cNvPr id="4" name="TextBox 4"/>
            <p:cNvSpPr txBox="1"/>
            <p:nvPr/>
          </p:nvSpPr>
          <p:spPr>
            <a:xfrm>
              <a:off x="0" y="-38100"/>
              <a:ext cx="20351260" cy="1647708"/>
            </a:xfrm>
            <a:prstGeom prst="rect">
              <a:avLst/>
            </a:prstGeom>
          </p:spPr>
          <p:txBody>
            <a:bodyPr lIns="0" tIns="0" rIns="0" bIns="0" rtlCol="0" anchor="ctr"/>
            <a:lstStyle/>
            <a:p>
              <a:pPr algn="ctr">
                <a:lnSpc>
                  <a:spcPts val="4427"/>
                </a:lnSpc>
              </a:pPr>
              <a:r>
                <a:rPr lang="en-US" sz="4099" b="1">
                  <a:solidFill>
                    <a:srgbClr val="000000"/>
                  </a:solidFill>
                  <a:latin typeface="Calibri (MS) Bold"/>
                  <a:ea typeface="Calibri (MS) Bold"/>
                  <a:cs typeface="Calibri (MS) Bold"/>
                  <a:sym typeface="Calibri (MS) Bold"/>
                </a:rPr>
                <a:t>🧰 Software Requirements</a:t>
              </a:r>
            </a:p>
            <a:p>
              <a:pPr algn="ctr">
                <a:lnSpc>
                  <a:spcPts val="3240"/>
                </a:lnSpc>
              </a:pPr>
              <a:endParaRPr lang="en-US" sz="4099" b="1">
                <a:solidFill>
                  <a:srgbClr val="000000"/>
                </a:solidFill>
                <a:latin typeface="Calibri (MS) Bold"/>
                <a:ea typeface="Calibri (MS) Bold"/>
                <a:cs typeface="Calibri (MS) Bold"/>
                <a:sym typeface="Calibri (MS) Bold"/>
              </a:endParaRPr>
            </a:p>
          </p:txBody>
        </p:sp>
      </p:grpSp>
      <p:graphicFrame>
        <p:nvGraphicFramePr>
          <p:cNvPr id="5" name="Table 5"/>
          <p:cNvGraphicFramePr>
            <a:graphicFrameLocks noGrp="1"/>
          </p:cNvGraphicFramePr>
          <p:nvPr>
            <p:extLst>
              <p:ext uri="{D42A27DB-BD31-4B8C-83A1-F6EECF244321}">
                <p14:modId xmlns:p14="http://schemas.microsoft.com/office/powerpoint/2010/main" val="949128909"/>
              </p:ext>
            </p:extLst>
          </p:nvPr>
        </p:nvGraphicFramePr>
        <p:xfrm>
          <a:off x="699536" y="1321808"/>
          <a:ext cx="16559764" cy="8253032"/>
        </p:xfrm>
        <a:graphic>
          <a:graphicData uri="http://schemas.openxmlformats.org/drawingml/2006/table">
            <a:tbl>
              <a:tblPr/>
              <a:tblGrid>
                <a:gridCol w="3463021">
                  <a:extLst>
                    <a:ext uri="{9D8B030D-6E8A-4147-A177-3AD203B41FA5}">
                      <a16:colId xmlns:a16="http://schemas.microsoft.com/office/drawing/2014/main" val="20000"/>
                    </a:ext>
                  </a:extLst>
                </a:gridCol>
                <a:gridCol w="7453750">
                  <a:extLst>
                    <a:ext uri="{9D8B030D-6E8A-4147-A177-3AD203B41FA5}">
                      <a16:colId xmlns:a16="http://schemas.microsoft.com/office/drawing/2014/main" val="20001"/>
                    </a:ext>
                  </a:extLst>
                </a:gridCol>
                <a:gridCol w="5642993">
                  <a:extLst>
                    <a:ext uri="{9D8B030D-6E8A-4147-A177-3AD203B41FA5}">
                      <a16:colId xmlns:a16="http://schemas.microsoft.com/office/drawing/2014/main" val="20002"/>
                    </a:ext>
                  </a:extLst>
                </a:gridCol>
              </a:tblGrid>
              <a:tr h="1643361">
                <a:tc>
                  <a:txBody>
                    <a:bodyPr/>
                    <a:lstStyle/>
                    <a:p>
                      <a:pPr algn="l">
                        <a:lnSpc>
                          <a:spcPts val="4199"/>
                        </a:lnSpc>
                        <a:defRPr/>
                      </a:pPr>
                      <a:r>
                        <a:rPr lang="en-US" sz="3499" b="1">
                          <a:solidFill>
                            <a:srgbClr val="000000"/>
                          </a:solidFill>
                          <a:latin typeface="Arial Bold"/>
                          <a:ea typeface="Arial Bold"/>
                          <a:cs typeface="Arial Bold"/>
                          <a:sym typeface="Arial Bold"/>
                        </a:rPr>
                        <a:t>    Category</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4079"/>
                        </a:lnSpc>
                        <a:defRPr/>
                      </a:pPr>
                      <a:r>
                        <a:rPr lang="en-US" sz="3399" b="1">
                          <a:solidFill>
                            <a:srgbClr val="000000"/>
                          </a:solidFill>
                          <a:latin typeface="Arial Bold"/>
                          <a:ea typeface="Arial Bold"/>
                          <a:cs typeface="Arial Bold"/>
                          <a:sym typeface="Arial Bold"/>
                        </a:rPr>
                        <a:t>     Tools / Technologies</a:t>
                      </a:r>
                      <a:endParaRPr lang="en-US" sz="1100"/>
                    </a:p>
                  </a:txBody>
                  <a:tcPr marL="63829" marR="63829" marT="63829" marB="63829" anchor="ctr">
                    <a:lnL w="4762"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3959"/>
                        </a:lnSpc>
                        <a:defRPr/>
                      </a:pPr>
                      <a:r>
                        <a:rPr lang="en-US" sz="3299" b="1">
                          <a:solidFill>
                            <a:srgbClr val="000000"/>
                          </a:solidFill>
                          <a:latin typeface="Arial Bold"/>
                          <a:ea typeface="Arial Bold"/>
                          <a:cs typeface="Arial Bold"/>
                          <a:sym typeface="Arial Bold"/>
                        </a:rPr>
                        <a:t>       Purpose</a:t>
                      </a:r>
                      <a:endParaRPr lang="en-US" sz="1100"/>
                    </a:p>
                  </a:txBody>
                  <a:tcPr marL="63829" marR="63829" marT="63829" marB="63829"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37210">
                <a:tc>
                  <a:txBody>
                    <a:bodyPr/>
                    <a:lstStyle/>
                    <a:p>
                      <a:pPr algn="l">
                        <a:lnSpc>
                          <a:spcPts val="1800"/>
                        </a:lnSpc>
                        <a:defRPr/>
                      </a:pPr>
                      <a:r>
                        <a:rPr lang="en-US" sz="1500" b="1">
                          <a:solidFill>
                            <a:srgbClr val="000000"/>
                          </a:solidFill>
                          <a:latin typeface="Arial Bold"/>
                          <a:ea typeface="Arial Bold"/>
                          <a:cs typeface="Arial Bold"/>
                          <a:sym typeface="Arial Bold"/>
                        </a:rPr>
                        <a:t>Operating System</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a:solidFill>
                            <a:srgbClr val="000000"/>
                          </a:solidFill>
                          <a:latin typeface="Arial Bold"/>
                          <a:ea typeface="Arial Bold"/>
                          <a:cs typeface="Arial Bold"/>
                          <a:sym typeface="Arial Bold"/>
                        </a:rPr>
                        <a:t>Windows</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9"/>
                        </a:lnSpc>
                        <a:defRPr/>
                      </a:pPr>
                      <a:r>
                        <a:rPr lang="en-US" sz="1799" b="1">
                          <a:solidFill>
                            <a:srgbClr val="000000"/>
                          </a:solidFill>
                          <a:latin typeface="Arial Bold"/>
                          <a:ea typeface="Arial Bold"/>
                          <a:cs typeface="Arial Bold"/>
                          <a:sym typeface="Arial Bold"/>
                        </a:rPr>
                        <a:t>Development environment</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237210">
                <a:tc>
                  <a:txBody>
                    <a:bodyPr/>
                    <a:lstStyle/>
                    <a:p>
                      <a:pPr algn="l">
                        <a:lnSpc>
                          <a:spcPts val="1800"/>
                        </a:lnSpc>
                        <a:defRPr/>
                      </a:pPr>
                      <a:r>
                        <a:rPr lang="en-US" sz="1500" b="1">
                          <a:solidFill>
                            <a:srgbClr val="000000"/>
                          </a:solidFill>
                          <a:latin typeface="Arial Bold"/>
                          <a:ea typeface="Arial Bold"/>
                          <a:cs typeface="Arial Bold"/>
                          <a:sym typeface="Arial Bold"/>
                        </a:rPr>
                        <a:t>STORAGE / INTEGRATION</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a:solidFill>
                            <a:srgbClr val="000000"/>
                          </a:solidFill>
                          <a:latin typeface="Arial Bold"/>
                          <a:ea typeface="Arial Bold"/>
                          <a:cs typeface="Arial Bold"/>
                          <a:sym typeface="Arial Bold"/>
                        </a:rPr>
                        <a:t>AWS CLOUDFRONT / AWS S3 BUCKET</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59"/>
                        </a:lnSpc>
                        <a:defRPr/>
                      </a:pPr>
                      <a:r>
                        <a:rPr lang="en-US" sz="1799" b="1">
                          <a:solidFill>
                            <a:srgbClr val="000000"/>
                          </a:solidFill>
                          <a:latin typeface="Arial Bold"/>
                          <a:ea typeface="Arial Bold"/>
                          <a:cs typeface="Arial Bold"/>
                          <a:sym typeface="Arial Bold"/>
                        </a:rPr>
                        <a:t>To store the database and help in integration with IDE</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026899">
                <a:tc>
                  <a:txBody>
                    <a:bodyPr/>
                    <a:lstStyle/>
                    <a:p>
                      <a:pPr algn="l">
                        <a:lnSpc>
                          <a:spcPts val="1800"/>
                        </a:lnSpc>
                        <a:defRPr/>
                      </a:pPr>
                      <a:r>
                        <a:rPr lang="en-US" sz="1500" b="1">
                          <a:solidFill>
                            <a:srgbClr val="000000"/>
                          </a:solidFill>
                          <a:latin typeface="Arial Bold"/>
                          <a:ea typeface="Arial Bold"/>
                          <a:cs typeface="Arial Bold"/>
                          <a:sym typeface="Arial Bold"/>
                        </a:rPr>
                        <a:t>Programming Language</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a:solidFill>
                            <a:srgbClr val="000000"/>
                          </a:solidFill>
                          <a:latin typeface="Arial Bold"/>
                          <a:ea typeface="Arial Bold"/>
                          <a:cs typeface="Arial Bold"/>
                          <a:sym typeface="Arial Bold"/>
                        </a:rPr>
                        <a:t>Python , JavaScript, CSS, </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a:solidFill>
                            <a:srgbClr val="000000"/>
                          </a:solidFill>
                          <a:latin typeface="Arial Bold"/>
                          <a:ea typeface="Arial Bold"/>
                          <a:cs typeface="Arial Bold"/>
                          <a:sym typeface="Arial Bold"/>
                        </a:rPr>
                        <a:t>Core development language for AI/NLP</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419866">
                <a:tc>
                  <a:txBody>
                    <a:bodyPr/>
                    <a:lstStyle/>
                    <a:p>
                      <a:pPr algn="l">
                        <a:lnSpc>
                          <a:spcPts val="1800"/>
                        </a:lnSpc>
                        <a:defRPr/>
                      </a:pPr>
                      <a:r>
                        <a:rPr lang="en-US" sz="1500" b="1">
                          <a:solidFill>
                            <a:srgbClr val="000000"/>
                          </a:solidFill>
                          <a:latin typeface="Arial Bold"/>
                          <a:ea typeface="Arial Bold"/>
                          <a:cs typeface="Arial Bold"/>
                          <a:sym typeface="Arial Bold"/>
                        </a:rPr>
                        <a:t>Machine Learning / NLP Libraries</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a:solidFill>
                            <a:srgbClr val="000000"/>
                          </a:solidFill>
                          <a:latin typeface="Arial Bold"/>
                          <a:ea typeface="Arial Bold"/>
                          <a:cs typeface="Arial Bold"/>
                          <a:sym typeface="Arial Bold"/>
                        </a:rPr>
                        <a:t>HuggingFace Transformers, spaCy, NLTK, Scikit-learn, PyTorch, TensorFlow, Github, Kaggle,</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a:solidFill>
                            <a:srgbClr val="000000"/>
                          </a:solidFill>
                          <a:latin typeface="Arial Bold"/>
                          <a:ea typeface="Arial Bold"/>
                          <a:cs typeface="Arial Bold"/>
                          <a:sym typeface="Arial Bold"/>
                        </a:rPr>
                        <a:t>Model building, text processing, and training</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844243">
                <a:tc>
                  <a:txBody>
                    <a:bodyPr/>
                    <a:lstStyle/>
                    <a:p>
                      <a:pPr algn="l">
                        <a:lnSpc>
                          <a:spcPts val="1800"/>
                        </a:lnSpc>
                        <a:defRPr/>
                      </a:pPr>
                      <a:r>
                        <a:rPr lang="en-US" sz="1500" b="1">
                          <a:solidFill>
                            <a:srgbClr val="000000"/>
                          </a:solidFill>
                          <a:latin typeface="Arial Bold"/>
                          <a:ea typeface="Arial Bold"/>
                          <a:cs typeface="Arial Bold"/>
                          <a:sym typeface="Arial Bold"/>
                        </a:rPr>
                        <a:t>Web Frameworks</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a:solidFill>
                            <a:srgbClr val="000000"/>
                          </a:solidFill>
                          <a:latin typeface="Arial Bold"/>
                          <a:ea typeface="Arial Bold"/>
                          <a:cs typeface="Arial Bold"/>
                          <a:sym typeface="Arial Bold"/>
                        </a:rPr>
                        <a:t>Flask, FastAPI (optional)</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a:solidFill>
                            <a:srgbClr val="000000"/>
                          </a:solidFill>
                          <a:latin typeface="Arial Bold"/>
                          <a:ea typeface="Arial Bold"/>
                          <a:cs typeface="Arial Bold"/>
                          <a:sym typeface="Arial Bold"/>
                        </a:rPr>
                        <a:t>For building user interface/API</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844243">
                <a:tc>
                  <a:txBody>
                    <a:bodyPr/>
                    <a:lstStyle/>
                    <a:p>
                      <a:pPr algn="l">
                        <a:lnSpc>
                          <a:spcPts val="1800"/>
                        </a:lnSpc>
                        <a:defRPr/>
                      </a:pPr>
                      <a:r>
                        <a:rPr lang="en-US" sz="1500" b="1">
                          <a:solidFill>
                            <a:srgbClr val="000000"/>
                          </a:solidFill>
                          <a:latin typeface="Arial Bold"/>
                          <a:ea typeface="Arial Bold"/>
                          <a:cs typeface="Arial Bold"/>
                          <a:sym typeface="Arial Bold"/>
                        </a:rPr>
                        <a:t>Database</a:t>
                      </a:r>
                      <a:endParaRPr lang="en-US" sz="110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dirty="0">
                          <a:solidFill>
                            <a:srgbClr val="000000"/>
                          </a:solidFill>
                          <a:latin typeface="Arial Bold"/>
                          <a:ea typeface="Arial Bold"/>
                          <a:cs typeface="Arial Bold"/>
                          <a:sym typeface="Arial Bold"/>
                        </a:rPr>
                        <a:t> PostgreSQL ,Mango DB</a:t>
                      </a:r>
                      <a:endParaRPr lang="en-US" sz="1100" dirty="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800"/>
                        </a:lnSpc>
                        <a:defRPr/>
                      </a:pPr>
                      <a:r>
                        <a:rPr lang="en-US" sz="1500" b="1" dirty="0">
                          <a:solidFill>
                            <a:srgbClr val="000000"/>
                          </a:solidFill>
                          <a:latin typeface="Arial Bold"/>
                          <a:ea typeface="Arial Bold"/>
                          <a:cs typeface="Arial Bold"/>
                          <a:sym typeface="Arial Bold"/>
                        </a:rPr>
                        <a:t>Store user data or document metadata</a:t>
                      </a:r>
                      <a:endParaRPr lang="en-US" sz="1100" dirty="0"/>
                    </a:p>
                  </a:txBody>
                  <a:tcPr marL="63829" marR="63829" marT="63829" marB="63829"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78032" y="419100"/>
            <a:ext cx="16531936" cy="1433946"/>
            <a:chOff x="0" y="0"/>
            <a:chExt cx="22042582" cy="1911928"/>
          </a:xfrm>
        </p:grpSpPr>
        <p:sp>
          <p:nvSpPr>
            <p:cNvPr id="3" name="Freeform 3"/>
            <p:cNvSpPr/>
            <p:nvPr/>
          </p:nvSpPr>
          <p:spPr>
            <a:xfrm>
              <a:off x="0" y="0"/>
              <a:ext cx="22042582" cy="1911928"/>
            </a:xfrm>
            <a:custGeom>
              <a:avLst/>
              <a:gdLst/>
              <a:ahLst/>
              <a:cxnLst/>
              <a:rect l="l" t="t" r="r" b="b"/>
              <a:pathLst>
                <a:path w="22042582" h="1911928">
                  <a:moveTo>
                    <a:pt x="0" y="0"/>
                  </a:moveTo>
                  <a:lnTo>
                    <a:pt x="22042582" y="0"/>
                  </a:lnTo>
                  <a:lnTo>
                    <a:pt x="22042582" y="1911928"/>
                  </a:lnTo>
                  <a:lnTo>
                    <a:pt x="0" y="1911928"/>
                  </a:lnTo>
                  <a:close/>
                </a:path>
              </a:pathLst>
            </a:custGeom>
            <a:solidFill>
              <a:srgbClr val="000000">
                <a:alpha val="0"/>
              </a:srgbClr>
            </a:solidFill>
          </p:spPr>
          <p:txBody>
            <a:bodyPr/>
            <a:lstStyle/>
            <a:p>
              <a:endParaRPr lang="en-IN"/>
            </a:p>
          </p:txBody>
        </p:sp>
        <p:sp>
          <p:nvSpPr>
            <p:cNvPr id="4" name="TextBox 4"/>
            <p:cNvSpPr txBox="1"/>
            <p:nvPr/>
          </p:nvSpPr>
          <p:spPr>
            <a:xfrm>
              <a:off x="0" y="-66675"/>
              <a:ext cx="22042582" cy="1978603"/>
            </a:xfrm>
            <a:prstGeom prst="rect">
              <a:avLst/>
            </a:prstGeom>
          </p:spPr>
          <p:txBody>
            <a:bodyPr lIns="0" tIns="0" rIns="0" bIns="0" rtlCol="0" anchor="ctr"/>
            <a:lstStyle/>
            <a:p>
              <a:pPr algn="l">
                <a:lnSpc>
                  <a:spcPts val="6415"/>
                </a:lnSpc>
              </a:pPr>
              <a:r>
                <a:rPr lang="en-US" sz="5940" b="1">
                  <a:solidFill>
                    <a:srgbClr val="000000"/>
                  </a:solidFill>
                  <a:latin typeface="Calibri (MS) Bold"/>
                  <a:ea typeface="Calibri (MS) Bold"/>
                  <a:cs typeface="Calibri (MS) Bold"/>
                  <a:sym typeface="Calibri (MS) Bold"/>
                </a:rPr>
                <a:t>📚 References List</a:t>
              </a:r>
            </a:p>
            <a:p>
              <a:pPr algn="l">
                <a:lnSpc>
                  <a:spcPts val="6415"/>
                </a:lnSpc>
              </a:pPr>
              <a:endParaRPr lang="en-US" sz="5940" b="1">
                <a:solidFill>
                  <a:srgbClr val="000000"/>
                </a:solidFill>
                <a:latin typeface="Calibri (MS) Bold"/>
                <a:ea typeface="Calibri (MS) Bold"/>
                <a:cs typeface="Calibri (MS) Bold"/>
                <a:sym typeface="Calibri (MS) Bold"/>
              </a:endParaRPr>
            </a:p>
          </p:txBody>
        </p:sp>
      </p:grpSp>
      <p:sp>
        <p:nvSpPr>
          <p:cNvPr id="5" name="TextBox 5"/>
          <p:cNvSpPr txBox="1"/>
          <p:nvPr/>
        </p:nvSpPr>
        <p:spPr>
          <a:xfrm>
            <a:off x="685800" y="6696558"/>
            <a:ext cx="17207617" cy="2597378"/>
          </a:xfrm>
          <a:prstGeom prst="rect">
            <a:avLst/>
          </a:prstGeom>
        </p:spPr>
        <p:txBody>
          <a:bodyPr lIns="0" tIns="0" rIns="0" bIns="0" rtlCol="0" anchor="t">
            <a:spAutoFit/>
          </a:bodyPr>
          <a:lstStyle/>
          <a:p>
            <a:pPr algn="l">
              <a:lnSpc>
                <a:spcPts val="7000"/>
              </a:lnSpc>
            </a:pPr>
            <a:endParaRPr dirty="0"/>
          </a:p>
          <a:p>
            <a:pPr marL="410735" lvl="1" algn="l">
              <a:lnSpc>
                <a:spcPts val="7000"/>
              </a:lnSpc>
            </a:pPr>
            <a:r>
              <a:rPr lang="en-US" u="sng" dirty="0">
                <a:solidFill>
                  <a:srgbClr val="000000"/>
                </a:solidFill>
                <a:latin typeface="Calibri (MS)"/>
                <a:ea typeface="Calibri (MS)"/>
                <a:cs typeface="Calibri (MS)"/>
                <a:sym typeface="Calibri (MS)"/>
                <a:hlinkClick r:id="rId2" tooltip="https://www.sciencedirect.com/science/article/pii/S2666659620300056"/>
              </a:rPr>
              <a:t>          https://www.sciencedirect.com/science/article/pii/S2666659620300056</a:t>
            </a:r>
          </a:p>
          <a:p>
            <a:pPr marL="821471" lvl="1" indent="-410736" algn="l">
              <a:lnSpc>
                <a:spcPts val="7000"/>
              </a:lnSpc>
              <a:buFont typeface="Arial"/>
              <a:buChar char="•"/>
            </a:pPr>
            <a:endParaRPr lang="en-US" sz="3804" u="sng" dirty="0">
              <a:solidFill>
                <a:srgbClr val="000000"/>
              </a:solidFill>
              <a:latin typeface="Calibri (MS)"/>
              <a:ea typeface="Calibri (MS)"/>
              <a:cs typeface="Calibri (MS)"/>
              <a:sym typeface="Calibri (MS)"/>
            </a:endParaRPr>
          </a:p>
        </p:txBody>
      </p:sp>
      <p:sp>
        <p:nvSpPr>
          <p:cNvPr id="6" name="TextBox 5">
            <a:extLst>
              <a:ext uri="{FF2B5EF4-FFF2-40B4-BE49-F238E27FC236}">
                <a16:creationId xmlns:a16="http://schemas.microsoft.com/office/drawing/2014/main" id="{A361BDBD-7197-DEBF-E7CD-91BF44103472}"/>
              </a:ext>
            </a:extLst>
          </p:cNvPr>
          <p:cNvSpPr txBox="1"/>
          <p:nvPr/>
        </p:nvSpPr>
        <p:spPr>
          <a:xfrm>
            <a:off x="1524000" y="2628900"/>
            <a:ext cx="12669046" cy="369332"/>
          </a:xfrm>
          <a:prstGeom prst="rect">
            <a:avLst/>
          </a:prstGeom>
          <a:noFill/>
        </p:spPr>
        <p:txBody>
          <a:bodyPr wrap="none" rtlCol="0">
            <a:spAutoFit/>
          </a:bodyPr>
          <a:lstStyle/>
          <a:p>
            <a:r>
              <a:rPr lang="en-IN" dirty="0">
                <a:hlinkClick r:id="rId3"/>
              </a:rPr>
              <a:t>https://www.researchgate.net/publication/346305027_Legal_and_human_rights_issues_of_AI_Gaps_challenges_and_vulnerabilities</a:t>
            </a:r>
            <a:endParaRPr lang="en-IN" dirty="0"/>
          </a:p>
        </p:txBody>
      </p:sp>
      <p:sp>
        <p:nvSpPr>
          <p:cNvPr id="7" name="TextBox 6">
            <a:extLst>
              <a:ext uri="{FF2B5EF4-FFF2-40B4-BE49-F238E27FC236}">
                <a16:creationId xmlns:a16="http://schemas.microsoft.com/office/drawing/2014/main" id="{C0FCC8BF-1480-700E-10D3-0276C6A39D5F}"/>
              </a:ext>
            </a:extLst>
          </p:cNvPr>
          <p:cNvSpPr txBox="1"/>
          <p:nvPr/>
        </p:nvSpPr>
        <p:spPr>
          <a:xfrm>
            <a:off x="1538748" y="3127087"/>
            <a:ext cx="3312702" cy="369332"/>
          </a:xfrm>
          <a:prstGeom prst="rect">
            <a:avLst/>
          </a:prstGeom>
          <a:noFill/>
        </p:spPr>
        <p:txBody>
          <a:bodyPr wrap="none" rtlCol="0">
            <a:spAutoFit/>
          </a:bodyPr>
          <a:lstStyle/>
          <a:p>
            <a:r>
              <a:rPr lang="en-IN" dirty="0">
                <a:hlinkClick r:id="rId4"/>
              </a:rPr>
              <a:t>https://arxiv.org/abs/2404.12349</a:t>
            </a:r>
            <a:endParaRPr lang="en-IN" dirty="0"/>
          </a:p>
        </p:txBody>
      </p:sp>
      <p:sp>
        <p:nvSpPr>
          <p:cNvPr id="8" name="TextBox 7">
            <a:extLst>
              <a:ext uri="{FF2B5EF4-FFF2-40B4-BE49-F238E27FC236}">
                <a16:creationId xmlns:a16="http://schemas.microsoft.com/office/drawing/2014/main" id="{7FC172A6-23A5-DA05-455E-1FB1E5F22D4B}"/>
              </a:ext>
            </a:extLst>
          </p:cNvPr>
          <p:cNvSpPr txBox="1"/>
          <p:nvPr/>
        </p:nvSpPr>
        <p:spPr>
          <a:xfrm>
            <a:off x="1524000" y="3638793"/>
            <a:ext cx="16230599" cy="369332"/>
          </a:xfrm>
          <a:prstGeom prst="rect">
            <a:avLst/>
          </a:prstGeom>
          <a:noFill/>
        </p:spPr>
        <p:txBody>
          <a:bodyPr wrap="square" rtlCol="0">
            <a:spAutoFit/>
          </a:bodyPr>
          <a:lstStyle/>
          <a:p>
            <a:r>
              <a:rPr lang="en-IN" dirty="0">
                <a:hlinkClick r:id="rId5"/>
              </a:rPr>
              <a:t>https://www.semanticscholar.org/paper/Enhancing-Legal-Document-Management-Efficiency%3A-An-Gangisetty-Tanusha/5e2bf7d05e2718b323feb81a9a0682ef0797750f</a:t>
            </a:r>
            <a:endParaRPr lang="en-IN" dirty="0"/>
          </a:p>
        </p:txBody>
      </p:sp>
      <p:sp>
        <p:nvSpPr>
          <p:cNvPr id="9" name="TextBox 8">
            <a:extLst>
              <a:ext uri="{FF2B5EF4-FFF2-40B4-BE49-F238E27FC236}">
                <a16:creationId xmlns:a16="http://schemas.microsoft.com/office/drawing/2014/main" id="{F9068DD2-FFE0-E4A3-2A5E-37A214B421A3}"/>
              </a:ext>
            </a:extLst>
          </p:cNvPr>
          <p:cNvSpPr txBox="1"/>
          <p:nvPr/>
        </p:nvSpPr>
        <p:spPr>
          <a:xfrm>
            <a:off x="1538748" y="4327184"/>
            <a:ext cx="11098423" cy="369332"/>
          </a:xfrm>
          <a:prstGeom prst="rect">
            <a:avLst/>
          </a:prstGeom>
          <a:noFill/>
        </p:spPr>
        <p:txBody>
          <a:bodyPr wrap="none" rtlCol="0">
            <a:spAutoFit/>
          </a:bodyPr>
          <a:lstStyle/>
          <a:p>
            <a:r>
              <a:rPr lang="en-IN" dirty="0">
                <a:hlinkClick r:id="rId6"/>
              </a:rPr>
              <a:t>http://www.manupatracademy.com/assets/pdf/Survey-Report-on-Adoption-of-AI-in-the-Indian-Legal-Landscape.pdf</a:t>
            </a:r>
            <a:endParaRPr lang="en-IN" dirty="0"/>
          </a:p>
        </p:txBody>
      </p:sp>
      <p:sp>
        <p:nvSpPr>
          <p:cNvPr id="10" name="TextBox 9">
            <a:extLst>
              <a:ext uri="{FF2B5EF4-FFF2-40B4-BE49-F238E27FC236}">
                <a16:creationId xmlns:a16="http://schemas.microsoft.com/office/drawing/2014/main" id="{6E113F2E-52C7-846B-CA88-BC2DF1BBD2B7}"/>
              </a:ext>
            </a:extLst>
          </p:cNvPr>
          <p:cNvSpPr txBox="1"/>
          <p:nvPr/>
        </p:nvSpPr>
        <p:spPr>
          <a:xfrm>
            <a:off x="1514167" y="5015574"/>
            <a:ext cx="16088033" cy="646331"/>
          </a:xfrm>
          <a:prstGeom prst="rect">
            <a:avLst/>
          </a:prstGeom>
          <a:noFill/>
        </p:spPr>
        <p:txBody>
          <a:bodyPr wrap="square" rtlCol="0">
            <a:spAutoFit/>
          </a:bodyPr>
          <a:lstStyle/>
          <a:p>
            <a:r>
              <a:rPr lang="en-IN" dirty="0">
                <a:hlinkClick r:id="rId7"/>
              </a:rPr>
              <a:t>https://www.researchgate.net/publication/395256349_Artificial_Intelligence_AI_in_the_Indian_Legal_System_Transformations_Challenges_and_Future_Prospects_KAMKUS_COLLEGE_OF_LAW</a:t>
            </a:r>
            <a:endParaRPr lang="en-IN" dirty="0"/>
          </a:p>
        </p:txBody>
      </p:sp>
      <p:sp>
        <p:nvSpPr>
          <p:cNvPr id="11" name="TextBox 10">
            <a:extLst>
              <a:ext uri="{FF2B5EF4-FFF2-40B4-BE49-F238E27FC236}">
                <a16:creationId xmlns:a16="http://schemas.microsoft.com/office/drawing/2014/main" id="{DD74DFF8-32E3-F96E-4E96-6A46CCB0D902}"/>
              </a:ext>
            </a:extLst>
          </p:cNvPr>
          <p:cNvSpPr txBox="1"/>
          <p:nvPr/>
        </p:nvSpPr>
        <p:spPr>
          <a:xfrm>
            <a:off x="1514167" y="5980963"/>
            <a:ext cx="13486192" cy="369332"/>
          </a:xfrm>
          <a:prstGeom prst="rect">
            <a:avLst/>
          </a:prstGeom>
          <a:noFill/>
        </p:spPr>
        <p:txBody>
          <a:bodyPr wrap="none" rtlCol="0">
            <a:spAutoFit/>
          </a:bodyPr>
          <a:lstStyle/>
          <a:p>
            <a:r>
              <a:rPr lang="en-IN" dirty="0">
                <a:hlinkClick r:id="rId8"/>
              </a:rPr>
              <a:t>https://www.researchgate.net/publication/373074828_A_Comprehensive_Analysis_of_Indian_Legal_Documents_Summarization_Techniques</a:t>
            </a:r>
            <a:endParaRPr lang="en-IN" dirty="0"/>
          </a:p>
        </p:txBody>
      </p:sp>
      <p:sp>
        <p:nvSpPr>
          <p:cNvPr id="12" name="TextBox 11">
            <a:extLst>
              <a:ext uri="{FF2B5EF4-FFF2-40B4-BE49-F238E27FC236}">
                <a16:creationId xmlns:a16="http://schemas.microsoft.com/office/drawing/2014/main" id="{6974E835-24C8-FA3A-79AB-E146999C7BFA}"/>
              </a:ext>
            </a:extLst>
          </p:cNvPr>
          <p:cNvSpPr txBox="1"/>
          <p:nvPr/>
        </p:nvSpPr>
        <p:spPr>
          <a:xfrm>
            <a:off x="1565787" y="6660750"/>
            <a:ext cx="3312702" cy="369332"/>
          </a:xfrm>
          <a:prstGeom prst="rect">
            <a:avLst/>
          </a:prstGeom>
          <a:noFill/>
        </p:spPr>
        <p:txBody>
          <a:bodyPr wrap="none" rtlCol="0">
            <a:spAutoFit/>
          </a:bodyPr>
          <a:lstStyle/>
          <a:p>
            <a:r>
              <a:rPr lang="en-IN" dirty="0">
                <a:hlinkClick r:id="rId9"/>
              </a:rPr>
              <a:t>https://arxiv.org/abs/2110.15794</a:t>
            </a:r>
            <a:endParaRPr lang="en-IN" dirty="0"/>
          </a:p>
        </p:txBody>
      </p:sp>
      <p:sp>
        <p:nvSpPr>
          <p:cNvPr id="13" name="TextBox 12">
            <a:extLst>
              <a:ext uri="{FF2B5EF4-FFF2-40B4-BE49-F238E27FC236}">
                <a16:creationId xmlns:a16="http://schemas.microsoft.com/office/drawing/2014/main" id="{4806BF9E-0CC9-0653-7E77-F34F1D81549C}"/>
              </a:ext>
            </a:extLst>
          </p:cNvPr>
          <p:cNvSpPr txBox="1"/>
          <p:nvPr/>
        </p:nvSpPr>
        <p:spPr>
          <a:xfrm>
            <a:off x="1524000" y="7365726"/>
            <a:ext cx="15870242" cy="369332"/>
          </a:xfrm>
          <a:prstGeom prst="rect">
            <a:avLst/>
          </a:prstGeom>
          <a:noFill/>
        </p:spPr>
        <p:txBody>
          <a:bodyPr wrap="none" rtlCol="0">
            <a:spAutoFit/>
          </a:bodyPr>
          <a:lstStyle/>
          <a:p>
            <a:r>
              <a:rPr lang="en-IN" dirty="0">
                <a:hlinkClick r:id="rId10"/>
              </a:rPr>
              <a:t>https://www.researchgate.net/publication/390944755_Advancements_in_legal_text_summarization_integrating_InLegalBERT_for_effective_extractive_summarization</a:t>
            </a:r>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348725" y="2850812"/>
            <a:ext cx="15590550" cy="4141851"/>
          </a:xfrm>
          <a:prstGeom prst="rect">
            <a:avLst/>
          </a:prstGeom>
        </p:spPr>
        <p:txBody>
          <a:bodyPr lIns="0" tIns="0" rIns="0" bIns="0" rtlCol="0" anchor="t">
            <a:spAutoFit/>
          </a:bodyPr>
          <a:lstStyle/>
          <a:p>
            <a:pPr algn="l">
              <a:lnSpc>
                <a:spcPts val="10692"/>
              </a:lnSpc>
            </a:pPr>
            <a:endParaRPr/>
          </a:p>
          <a:p>
            <a:pPr algn="ctr">
              <a:lnSpc>
                <a:spcPts val="10692"/>
              </a:lnSpc>
            </a:pPr>
            <a:r>
              <a:rPr lang="en-US" sz="9900">
                <a:solidFill>
                  <a:srgbClr val="000000"/>
                </a:solidFill>
                <a:latin typeface="Arimo"/>
                <a:ea typeface="Arimo"/>
                <a:cs typeface="Arimo"/>
                <a:sym typeface="Arimo"/>
              </a:rPr>
              <a:t>Thank You!!</a:t>
            </a:r>
          </a:p>
          <a:p>
            <a:pPr algn="ctr">
              <a:lnSpc>
                <a:spcPts val="10692"/>
              </a:lnSpc>
            </a:pPr>
            <a:r>
              <a:rPr lang="en-US" sz="9900">
                <a:solidFill>
                  <a:srgbClr val="000000"/>
                </a:solidFill>
                <a:latin typeface="Arimo"/>
                <a:ea typeface="Arimo"/>
                <a:cs typeface="Arimo"/>
                <a:sym typeface="Arimo"/>
              </a:rPr>
              <a:t>Any questions</a:t>
            </a:r>
            <a:r>
              <a:rPr lang="en-US" sz="9900">
                <a:solidFill>
                  <a:srgbClr val="548135"/>
                </a:solidFill>
                <a:latin typeface="Arimo"/>
                <a:ea typeface="Arimo"/>
                <a:cs typeface="Arimo"/>
                <a:sym typeface="Arimo"/>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BC0F2A-3757-648E-436D-0749F5B1878E}"/>
              </a:ext>
            </a:extLst>
          </p:cNvPr>
          <p:cNvSpPr txBox="1"/>
          <p:nvPr/>
        </p:nvSpPr>
        <p:spPr>
          <a:xfrm>
            <a:off x="838200" y="342900"/>
            <a:ext cx="1875513" cy="1006429"/>
          </a:xfrm>
          <a:prstGeom prst="rect">
            <a:avLst/>
          </a:prstGeom>
          <a:noFill/>
        </p:spPr>
        <p:txBody>
          <a:bodyPr wrap="none" rtlCol="0">
            <a:spAutoFit/>
          </a:bodyPr>
          <a:lstStyle/>
          <a:p>
            <a:r>
              <a:rPr lang="en-IN" sz="5940" u="sng" dirty="0"/>
              <a:t>Index</a:t>
            </a:r>
          </a:p>
        </p:txBody>
      </p:sp>
      <p:sp>
        <p:nvSpPr>
          <p:cNvPr id="3" name="TextBox 2">
            <a:extLst>
              <a:ext uri="{FF2B5EF4-FFF2-40B4-BE49-F238E27FC236}">
                <a16:creationId xmlns:a16="http://schemas.microsoft.com/office/drawing/2014/main" id="{FFA86C8B-6ED8-DD37-04F6-59F987DAA612}"/>
              </a:ext>
            </a:extLst>
          </p:cNvPr>
          <p:cNvSpPr txBox="1"/>
          <p:nvPr/>
        </p:nvSpPr>
        <p:spPr>
          <a:xfrm>
            <a:off x="857865" y="1714500"/>
            <a:ext cx="10443500" cy="6247864"/>
          </a:xfrm>
          <a:prstGeom prst="rect">
            <a:avLst/>
          </a:prstGeom>
          <a:noFill/>
        </p:spPr>
        <p:txBody>
          <a:bodyPr wrap="none" rtlCol="0">
            <a:spAutoFit/>
          </a:bodyPr>
          <a:lstStyle/>
          <a:p>
            <a:pPr marL="342900" indent="-342900">
              <a:buFont typeface="+mj-lt"/>
              <a:buAutoNum type="arabicPeriod"/>
            </a:pPr>
            <a:r>
              <a:rPr lang="en-IN" sz="4000" b="1" dirty="0"/>
              <a:t>Introduction </a:t>
            </a:r>
            <a:endParaRPr lang="en-IN" sz="4000" dirty="0"/>
          </a:p>
          <a:p>
            <a:pPr marL="342900" indent="-342900">
              <a:buFont typeface="+mj-lt"/>
              <a:buAutoNum type="arabicPeriod"/>
            </a:pPr>
            <a:r>
              <a:rPr lang="en-IN" sz="4000" b="1" dirty="0"/>
              <a:t>Problem Statement </a:t>
            </a:r>
            <a:endParaRPr lang="en-IN" sz="4000" dirty="0"/>
          </a:p>
          <a:p>
            <a:pPr marL="342900" indent="-342900">
              <a:buFont typeface="+mj-lt"/>
              <a:buAutoNum type="arabicPeriod"/>
            </a:pPr>
            <a:r>
              <a:rPr lang="en-IN" sz="4000" b="1" dirty="0"/>
              <a:t>Objectives and Scope</a:t>
            </a:r>
            <a:endParaRPr lang="en-IN" sz="4000" dirty="0"/>
          </a:p>
          <a:p>
            <a:pPr marL="342900" indent="-342900">
              <a:buFont typeface="+mj-lt"/>
              <a:buAutoNum type="arabicPeriod"/>
            </a:pPr>
            <a:r>
              <a:rPr lang="en-IN" sz="4000" b="1" dirty="0"/>
              <a:t>Literature Survey(Important)</a:t>
            </a:r>
            <a:endParaRPr lang="en-IN" sz="4000" dirty="0"/>
          </a:p>
          <a:p>
            <a:pPr marL="342900" indent="-342900">
              <a:buFont typeface="+mj-lt"/>
              <a:buAutoNum type="arabicPeriod"/>
            </a:pPr>
            <a:r>
              <a:rPr lang="en-IN" sz="4000" b="1" dirty="0"/>
              <a:t>Applications(Important)</a:t>
            </a:r>
            <a:endParaRPr lang="en-IN" sz="4000" dirty="0"/>
          </a:p>
          <a:p>
            <a:pPr marL="342900" indent="-342900">
              <a:buFont typeface="+mj-lt"/>
              <a:buAutoNum type="arabicPeriod"/>
            </a:pPr>
            <a:r>
              <a:rPr lang="en-IN" sz="4000" b="1" dirty="0"/>
              <a:t>Algorithm(Important)</a:t>
            </a:r>
            <a:endParaRPr lang="en-IN" sz="4000" dirty="0"/>
          </a:p>
          <a:p>
            <a:pPr marL="342900" indent="-342900">
              <a:buFont typeface="+mj-lt"/>
              <a:buAutoNum type="arabicPeriod"/>
            </a:pPr>
            <a:r>
              <a:rPr lang="en-IN" sz="4000" b="1" dirty="0"/>
              <a:t>Design/Architecture block diagram(Important)</a:t>
            </a:r>
            <a:endParaRPr lang="en-IN" sz="4000" dirty="0"/>
          </a:p>
          <a:p>
            <a:pPr marL="342900" indent="-342900">
              <a:buFont typeface="+mj-lt"/>
              <a:buAutoNum type="arabicPeriod"/>
            </a:pPr>
            <a:r>
              <a:rPr lang="en-IN" sz="4000" b="1" dirty="0"/>
              <a:t>Software/Hardware Requirement</a:t>
            </a:r>
            <a:endParaRPr lang="en-IN" sz="4000" dirty="0"/>
          </a:p>
          <a:p>
            <a:pPr marL="342900" indent="-342900">
              <a:buFont typeface="+mj-lt"/>
              <a:buAutoNum type="arabicPeriod"/>
            </a:pPr>
            <a:r>
              <a:rPr lang="en-IN" sz="4000" b="1" dirty="0"/>
              <a:t>References</a:t>
            </a:r>
            <a:endParaRPr lang="en-IN" sz="4000" dirty="0"/>
          </a:p>
          <a:p>
            <a:pPr marL="342900" indent="-342900">
              <a:buFont typeface="+mj-lt"/>
              <a:buAutoNum type="arabicPeriod"/>
            </a:pPr>
            <a:endParaRPr lang="en-IN" sz="4000" dirty="0"/>
          </a:p>
        </p:txBody>
      </p:sp>
    </p:spTree>
    <p:extLst>
      <p:ext uri="{BB962C8B-B14F-4D97-AF65-F5344CB8AC3E}">
        <p14:creationId xmlns:p14="http://schemas.microsoft.com/office/powerpoint/2010/main" val="2458167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100265" y="818782"/>
            <a:ext cx="3754007" cy="2163673"/>
          </a:xfrm>
          <a:custGeom>
            <a:avLst/>
            <a:gdLst/>
            <a:ahLst/>
            <a:cxnLst/>
            <a:rect l="l" t="t" r="r" b="b"/>
            <a:pathLst>
              <a:path w="3754007" h="2163673">
                <a:moveTo>
                  <a:pt x="0" y="0"/>
                </a:moveTo>
                <a:lnTo>
                  <a:pt x="3754007" y="0"/>
                </a:lnTo>
                <a:lnTo>
                  <a:pt x="3754007" y="2163673"/>
                </a:lnTo>
                <a:lnTo>
                  <a:pt x="0" y="21636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13469908" y="3269544"/>
            <a:ext cx="3014721" cy="1348403"/>
          </a:xfrm>
          <a:custGeom>
            <a:avLst/>
            <a:gdLst/>
            <a:ahLst/>
            <a:cxnLst/>
            <a:rect l="l" t="t" r="r" b="b"/>
            <a:pathLst>
              <a:path w="3014721" h="1348403">
                <a:moveTo>
                  <a:pt x="0" y="0"/>
                </a:moveTo>
                <a:lnTo>
                  <a:pt x="3014721" y="0"/>
                </a:lnTo>
                <a:lnTo>
                  <a:pt x="3014721" y="1348403"/>
                </a:lnTo>
                <a:lnTo>
                  <a:pt x="0" y="13484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4" name="TextBox 4"/>
          <p:cNvSpPr txBox="1"/>
          <p:nvPr/>
        </p:nvSpPr>
        <p:spPr>
          <a:xfrm>
            <a:off x="13100265" y="1110043"/>
            <a:ext cx="3754007" cy="1562100"/>
          </a:xfrm>
          <a:prstGeom prst="rect">
            <a:avLst/>
          </a:prstGeom>
        </p:spPr>
        <p:txBody>
          <a:bodyPr lIns="0" tIns="0" rIns="0" bIns="0" rtlCol="0" anchor="t">
            <a:spAutoFit/>
          </a:bodyPr>
          <a:lstStyle/>
          <a:p>
            <a:pPr algn="ctr">
              <a:lnSpc>
                <a:spcPts val="4080"/>
              </a:lnSpc>
              <a:spcBef>
                <a:spcPct val="0"/>
              </a:spcBef>
            </a:pPr>
            <a:r>
              <a:rPr lang="en-US" sz="3400">
                <a:solidFill>
                  <a:srgbClr val="000000"/>
                </a:solidFill>
                <a:latin typeface="Arimo"/>
                <a:ea typeface="Arimo"/>
                <a:cs typeface="Arimo"/>
                <a:sym typeface="Arimo"/>
              </a:rPr>
              <a:t>AI LEGAL LANGUAGE PROCESSOR</a:t>
            </a:r>
          </a:p>
        </p:txBody>
      </p:sp>
      <p:sp>
        <p:nvSpPr>
          <p:cNvPr id="5" name="TextBox 5"/>
          <p:cNvSpPr txBox="1"/>
          <p:nvPr/>
        </p:nvSpPr>
        <p:spPr>
          <a:xfrm>
            <a:off x="13895756" y="3353196"/>
            <a:ext cx="2163025" cy="1162050"/>
          </a:xfrm>
          <a:prstGeom prst="rect">
            <a:avLst/>
          </a:prstGeom>
        </p:spPr>
        <p:txBody>
          <a:bodyPr lIns="0" tIns="0" rIns="0" bIns="0" rtlCol="0" anchor="t">
            <a:spAutoFit/>
          </a:bodyPr>
          <a:lstStyle/>
          <a:p>
            <a:pPr algn="ctr">
              <a:lnSpc>
                <a:spcPts val="3000"/>
              </a:lnSpc>
              <a:spcBef>
                <a:spcPct val="0"/>
              </a:spcBef>
            </a:pPr>
            <a:r>
              <a:rPr lang="en-US" sz="2500">
                <a:solidFill>
                  <a:srgbClr val="000000"/>
                </a:solidFill>
                <a:latin typeface="Arimo"/>
                <a:ea typeface="Arimo"/>
                <a:cs typeface="Arimo"/>
                <a:sym typeface="Arimo"/>
              </a:rPr>
              <a:t>HIGHLIGHT KEY CLAUSES</a:t>
            </a:r>
          </a:p>
        </p:txBody>
      </p:sp>
      <p:sp>
        <p:nvSpPr>
          <p:cNvPr id="6" name="TextBox 6"/>
          <p:cNvSpPr txBox="1"/>
          <p:nvPr/>
        </p:nvSpPr>
        <p:spPr>
          <a:xfrm>
            <a:off x="253071" y="432358"/>
            <a:ext cx="4536590" cy="577081"/>
          </a:xfrm>
          <a:prstGeom prst="rect">
            <a:avLst/>
          </a:prstGeom>
        </p:spPr>
        <p:txBody>
          <a:bodyPr wrap="square" lIns="0" tIns="0" rIns="0" bIns="0" rtlCol="0" anchor="t">
            <a:spAutoFit/>
          </a:bodyPr>
          <a:lstStyle/>
          <a:p>
            <a:pPr algn="ctr">
              <a:lnSpc>
                <a:spcPts val="4535"/>
              </a:lnSpc>
              <a:spcBef>
                <a:spcPct val="0"/>
              </a:spcBef>
            </a:pPr>
            <a:r>
              <a:rPr lang="en-US" sz="4199" b="1" u="sng" dirty="0">
                <a:solidFill>
                  <a:srgbClr val="000000"/>
                </a:solidFill>
                <a:latin typeface="Arimo Bold"/>
                <a:ea typeface="Arimo Bold"/>
                <a:cs typeface="Arimo Bold"/>
                <a:sym typeface="Arimo Bold"/>
              </a:rPr>
              <a:t>Introduction</a:t>
            </a:r>
          </a:p>
        </p:txBody>
      </p:sp>
      <p:sp>
        <p:nvSpPr>
          <p:cNvPr id="7" name="Freeform 7"/>
          <p:cNvSpPr/>
          <p:nvPr/>
        </p:nvSpPr>
        <p:spPr>
          <a:xfrm>
            <a:off x="13469908" y="5008472"/>
            <a:ext cx="3014721" cy="1348403"/>
          </a:xfrm>
          <a:custGeom>
            <a:avLst/>
            <a:gdLst/>
            <a:ahLst/>
            <a:cxnLst/>
            <a:rect l="l" t="t" r="r" b="b"/>
            <a:pathLst>
              <a:path w="3014721" h="1348403">
                <a:moveTo>
                  <a:pt x="0" y="0"/>
                </a:moveTo>
                <a:lnTo>
                  <a:pt x="3014721" y="0"/>
                </a:lnTo>
                <a:lnTo>
                  <a:pt x="3014721" y="1348402"/>
                </a:lnTo>
                <a:lnTo>
                  <a:pt x="0" y="13484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8" name="TextBox 8"/>
          <p:cNvSpPr txBox="1"/>
          <p:nvPr/>
        </p:nvSpPr>
        <p:spPr>
          <a:xfrm>
            <a:off x="13667259" y="5128699"/>
            <a:ext cx="2620019" cy="1117473"/>
          </a:xfrm>
          <a:prstGeom prst="rect">
            <a:avLst/>
          </a:prstGeom>
        </p:spPr>
        <p:txBody>
          <a:bodyPr lIns="0" tIns="0" rIns="0" bIns="0" rtlCol="0" anchor="t">
            <a:spAutoFit/>
          </a:bodyPr>
          <a:lstStyle/>
          <a:p>
            <a:pPr algn="ctr">
              <a:lnSpc>
                <a:spcPts val="2916"/>
              </a:lnSpc>
              <a:spcBef>
                <a:spcPct val="0"/>
              </a:spcBef>
            </a:pPr>
            <a:r>
              <a:rPr lang="en-US" sz="2700">
                <a:solidFill>
                  <a:srgbClr val="000000"/>
                </a:solidFill>
                <a:latin typeface="Arimo"/>
                <a:ea typeface="Arimo"/>
                <a:cs typeface="Arimo"/>
                <a:sym typeface="Arimo"/>
              </a:rPr>
              <a:t>DOCUMENT UPLOAD &amp; TEXT EXTRACT</a:t>
            </a:r>
          </a:p>
        </p:txBody>
      </p:sp>
      <p:sp>
        <p:nvSpPr>
          <p:cNvPr id="9" name="Freeform 9"/>
          <p:cNvSpPr/>
          <p:nvPr/>
        </p:nvSpPr>
        <p:spPr>
          <a:xfrm>
            <a:off x="13469908" y="8600627"/>
            <a:ext cx="3014721" cy="1348403"/>
          </a:xfrm>
          <a:custGeom>
            <a:avLst/>
            <a:gdLst/>
            <a:ahLst/>
            <a:cxnLst/>
            <a:rect l="l" t="t" r="r" b="b"/>
            <a:pathLst>
              <a:path w="3014721" h="1348403">
                <a:moveTo>
                  <a:pt x="0" y="0"/>
                </a:moveTo>
                <a:lnTo>
                  <a:pt x="3014721" y="0"/>
                </a:lnTo>
                <a:lnTo>
                  <a:pt x="3014721" y="1348403"/>
                </a:lnTo>
                <a:lnTo>
                  <a:pt x="0" y="13484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0" name="Freeform 10"/>
          <p:cNvSpPr/>
          <p:nvPr/>
        </p:nvSpPr>
        <p:spPr>
          <a:xfrm>
            <a:off x="13469908" y="6747399"/>
            <a:ext cx="3014721" cy="1348403"/>
          </a:xfrm>
          <a:custGeom>
            <a:avLst/>
            <a:gdLst/>
            <a:ahLst/>
            <a:cxnLst/>
            <a:rect l="l" t="t" r="r" b="b"/>
            <a:pathLst>
              <a:path w="3014721" h="1348403">
                <a:moveTo>
                  <a:pt x="0" y="0"/>
                </a:moveTo>
                <a:lnTo>
                  <a:pt x="3014721" y="0"/>
                </a:lnTo>
                <a:lnTo>
                  <a:pt x="3014721" y="1348403"/>
                </a:lnTo>
                <a:lnTo>
                  <a:pt x="0" y="13484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1" name="TextBox 11"/>
          <p:cNvSpPr txBox="1"/>
          <p:nvPr/>
        </p:nvSpPr>
        <p:spPr>
          <a:xfrm>
            <a:off x="13895756" y="6803428"/>
            <a:ext cx="2231609" cy="1255395"/>
          </a:xfrm>
          <a:prstGeom prst="rect">
            <a:avLst/>
          </a:prstGeom>
        </p:spPr>
        <p:txBody>
          <a:bodyPr lIns="0" tIns="0" rIns="0" bIns="0" rtlCol="0" anchor="t">
            <a:spAutoFit/>
          </a:bodyPr>
          <a:lstStyle/>
          <a:p>
            <a:pPr algn="ctr">
              <a:lnSpc>
                <a:spcPts val="3240"/>
              </a:lnSpc>
              <a:spcBef>
                <a:spcPct val="0"/>
              </a:spcBef>
            </a:pPr>
            <a:r>
              <a:rPr lang="en-US" sz="3000">
                <a:solidFill>
                  <a:srgbClr val="000000"/>
                </a:solidFill>
                <a:latin typeface="Arimo"/>
                <a:ea typeface="Arimo"/>
                <a:cs typeface="Arimo"/>
                <a:sym typeface="Arimo"/>
              </a:rPr>
              <a:t>SIMPLIFY LEGAL TEXT </a:t>
            </a:r>
          </a:p>
        </p:txBody>
      </p:sp>
      <p:sp>
        <p:nvSpPr>
          <p:cNvPr id="12" name="TextBox 12"/>
          <p:cNvSpPr txBox="1"/>
          <p:nvPr/>
        </p:nvSpPr>
        <p:spPr>
          <a:xfrm>
            <a:off x="13667259" y="8610152"/>
            <a:ext cx="2691234" cy="1255395"/>
          </a:xfrm>
          <a:prstGeom prst="rect">
            <a:avLst/>
          </a:prstGeom>
        </p:spPr>
        <p:txBody>
          <a:bodyPr lIns="0" tIns="0" rIns="0" bIns="0" rtlCol="0" anchor="t">
            <a:spAutoFit/>
          </a:bodyPr>
          <a:lstStyle/>
          <a:p>
            <a:pPr algn="ctr">
              <a:lnSpc>
                <a:spcPts val="3240"/>
              </a:lnSpc>
              <a:spcBef>
                <a:spcPct val="0"/>
              </a:spcBef>
            </a:pPr>
            <a:r>
              <a:rPr lang="en-US" sz="3000">
                <a:solidFill>
                  <a:srgbClr val="000000"/>
                </a:solidFill>
                <a:latin typeface="Arimo"/>
                <a:ea typeface="Arimo"/>
                <a:cs typeface="Arimo"/>
                <a:sym typeface="Arimo"/>
              </a:rPr>
              <a:t>INFORMED DECISION SUPPORT</a:t>
            </a:r>
          </a:p>
        </p:txBody>
      </p:sp>
      <p:sp>
        <p:nvSpPr>
          <p:cNvPr id="16" name="AutoShape 16"/>
          <p:cNvSpPr/>
          <p:nvPr/>
        </p:nvSpPr>
        <p:spPr>
          <a:xfrm>
            <a:off x="11482562" y="1919668"/>
            <a:ext cx="1569450" cy="0"/>
          </a:xfrm>
          <a:prstGeom prst="line">
            <a:avLst/>
          </a:prstGeom>
          <a:ln w="38100" cap="flat">
            <a:solidFill>
              <a:srgbClr val="000000"/>
            </a:solidFill>
            <a:prstDash val="sysDash"/>
            <a:headEnd type="none" w="sm" len="sm"/>
            <a:tailEnd type="none" w="sm" len="sm"/>
          </a:ln>
        </p:spPr>
        <p:txBody>
          <a:bodyPr/>
          <a:lstStyle/>
          <a:p>
            <a:endParaRPr lang="en-IN"/>
          </a:p>
        </p:txBody>
      </p:sp>
      <p:sp>
        <p:nvSpPr>
          <p:cNvPr id="17" name="AutoShape 17"/>
          <p:cNvSpPr/>
          <p:nvPr/>
        </p:nvSpPr>
        <p:spPr>
          <a:xfrm flipH="1">
            <a:off x="11482562" y="1920225"/>
            <a:ext cx="19042" cy="7308100"/>
          </a:xfrm>
          <a:prstGeom prst="line">
            <a:avLst/>
          </a:prstGeom>
          <a:ln w="38100" cap="flat">
            <a:solidFill>
              <a:srgbClr val="000000"/>
            </a:solidFill>
            <a:prstDash val="sysDash"/>
            <a:headEnd type="none" w="sm" len="sm"/>
            <a:tailEnd type="none" w="sm" len="sm"/>
          </a:ln>
        </p:spPr>
        <p:txBody>
          <a:bodyPr/>
          <a:lstStyle/>
          <a:p>
            <a:endParaRPr lang="en-IN"/>
          </a:p>
        </p:txBody>
      </p:sp>
      <p:sp>
        <p:nvSpPr>
          <p:cNvPr id="18" name="AutoShape 18"/>
          <p:cNvSpPr/>
          <p:nvPr/>
        </p:nvSpPr>
        <p:spPr>
          <a:xfrm>
            <a:off x="11501604" y="9228325"/>
            <a:ext cx="1968304" cy="46504"/>
          </a:xfrm>
          <a:prstGeom prst="line">
            <a:avLst/>
          </a:prstGeom>
          <a:ln w="38100" cap="flat">
            <a:solidFill>
              <a:srgbClr val="000000"/>
            </a:solidFill>
            <a:prstDash val="sysDash"/>
            <a:headEnd type="none" w="sm" len="sm"/>
            <a:tailEnd type="none" w="sm" len="sm"/>
          </a:ln>
        </p:spPr>
        <p:txBody>
          <a:bodyPr/>
          <a:lstStyle/>
          <a:p>
            <a:endParaRPr lang="en-IN"/>
          </a:p>
        </p:txBody>
      </p:sp>
      <p:sp>
        <p:nvSpPr>
          <p:cNvPr id="19" name="AutoShape 19"/>
          <p:cNvSpPr/>
          <p:nvPr/>
        </p:nvSpPr>
        <p:spPr>
          <a:xfrm>
            <a:off x="11482562" y="7421601"/>
            <a:ext cx="1987346" cy="0"/>
          </a:xfrm>
          <a:prstGeom prst="line">
            <a:avLst/>
          </a:prstGeom>
          <a:ln w="38100" cap="flat">
            <a:solidFill>
              <a:srgbClr val="000000"/>
            </a:solidFill>
            <a:prstDash val="sysDash"/>
            <a:headEnd type="none" w="sm" len="sm"/>
            <a:tailEnd type="none" w="sm" len="sm"/>
          </a:ln>
        </p:spPr>
        <p:txBody>
          <a:bodyPr/>
          <a:lstStyle/>
          <a:p>
            <a:endParaRPr lang="en-IN"/>
          </a:p>
        </p:txBody>
      </p:sp>
      <p:sp>
        <p:nvSpPr>
          <p:cNvPr id="20" name="AutoShape 20"/>
          <p:cNvSpPr/>
          <p:nvPr/>
        </p:nvSpPr>
        <p:spPr>
          <a:xfrm>
            <a:off x="11530815" y="5682673"/>
            <a:ext cx="1939093" cy="0"/>
          </a:xfrm>
          <a:prstGeom prst="line">
            <a:avLst/>
          </a:prstGeom>
          <a:ln w="38100" cap="flat">
            <a:solidFill>
              <a:srgbClr val="000000"/>
            </a:solidFill>
            <a:prstDash val="sysDash"/>
            <a:headEnd type="none" w="sm" len="sm"/>
            <a:tailEnd type="none" w="sm" len="sm"/>
          </a:ln>
        </p:spPr>
        <p:txBody>
          <a:bodyPr/>
          <a:lstStyle/>
          <a:p>
            <a:endParaRPr lang="en-IN"/>
          </a:p>
        </p:txBody>
      </p:sp>
      <p:sp>
        <p:nvSpPr>
          <p:cNvPr id="21" name="AutoShape 21"/>
          <p:cNvSpPr/>
          <p:nvPr/>
        </p:nvSpPr>
        <p:spPr>
          <a:xfrm>
            <a:off x="11530815" y="3962796"/>
            <a:ext cx="1825997" cy="0"/>
          </a:xfrm>
          <a:prstGeom prst="line">
            <a:avLst/>
          </a:prstGeom>
          <a:ln w="38100" cap="flat">
            <a:solidFill>
              <a:srgbClr val="000000"/>
            </a:solidFill>
            <a:prstDash val="sysDash"/>
            <a:headEnd type="none" w="sm" len="sm"/>
            <a:tailEnd type="none" w="sm" len="sm"/>
          </a:ln>
        </p:spPr>
        <p:txBody>
          <a:bodyPr/>
          <a:lstStyle/>
          <a:p>
            <a:endParaRPr lang="en-IN"/>
          </a:p>
        </p:txBody>
      </p:sp>
      <p:sp>
        <p:nvSpPr>
          <p:cNvPr id="22" name="TextBox 21">
            <a:extLst>
              <a:ext uri="{FF2B5EF4-FFF2-40B4-BE49-F238E27FC236}">
                <a16:creationId xmlns:a16="http://schemas.microsoft.com/office/drawing/2014/main" id="{5449AE6F-662C-0A43-15CA-067D4D659CAC}"/>
              </a:ext>
            </a:extLst>
          </p:cNvPr>
          <p:cNvSpPr txBox="1"/>
          <p:nvPr/>
        </p:nvSpPr>
        <p:spPr>
          <a:xfrm>
            <a:off x="269813" y="1689054"/>
            <a:ext cx="10226745" cy="830997"/>
          </a:xfrm>
          <a:prstGeom prst="rect">
            <a:avLst/>
          </a:prstGeom>
          <a:noFill/>
        </p:spPr>
        <p:txBody>
          <a:bodyPr wrap="square" rtlCol="0">
            <a:spAutoFit/>
          </a:bodyPr>
          <a:lstStyle/>
          <a:p>
            <a:r>
              <a:rPr lang="en-US" sz="2400" b="1" dirty="0"/>
              <a:t>Legal professionals deal with huge volumes of complex documents that are difficult and time-consuming to analyze manually.</a:t>
            </a:r>
            <a:endParaRPr lang="en-IN" sz="2400" dirty="0"/>
          </a:p>
        </p:txBody>
      </p:sp>
      <p:sp>
        <p:nvSpPr>
          <p:cNvPr id="23" name="TextBox 22">
            <a:extLst>
              <a:ext uri="{FF2B5EF4-FFF2-40B4-BE49-F238E27FC236}">
                <a16:creationId xmlns:a16="http://schemas.microsoft.com/office/drawing/2014/main" id="{55F3CB0B-510C-FBBA-FBCA-1FCCC950435B}"/>
              </a:ext>
            </a:extLst>
          </p:cNvPr>
          <p:cNvSpPr txBox="1"/>
          <p:nvPr/>
        </p:nvSpPr>
        <p:spPr>
          <a:xfrm>
            <a:off x="277187" y="2659289"/>
            <a:ext cx="9568630" cy="830997"/>
          </a:xfrm>
          <a:prstGeom prst="rect">
            <a:avLst/>
          </a:prstGeom>
          <a:noFill/>
        </p:spPr>
        <p:txBody>
          <a:bodyPr wrap="square" rtlCol="0">
            <a:spAutoFit/>
          </a:bodyPr>
          <a:lstStyle/>
          <a:p>
            <a:r>
              <a:rPr lang="en-US" sz="2400" b="1" dirty="0"/>
              <a:t>Nearly 80% of legal professionals say they struggle with the large amount of documents they need to review manually.</a:t>
            </a:r>
            <a:endParaRPr lang="en-IN" sz="2400" dirty="0"/>
          </a:p>
        </p:txBody>
      </p:sp>
      <p:sp>
        <p:nvSpPr>
          <p:cNvPr id="24" name="TextBox 23">
            <a:extLst>
              <a:ext uri="{FF2B5EF4-FFF2-40B4-BE49-F238E27FC236}">
                <a16:creationId xmlns:a16="http://schemas.microsoft.com/office/drawing/2014/main" id="{5A18C6F2-8511-C495-9940-AC33653C78F9}"/>
              </a:ext>
            </a:extLst>
          </p:cNvPr>
          <p:cNvSpPr txBox="1"/>
          <p:nvPr/>
        </p:nvSpPr>
        <p:spPr>
          <a:xfrm>
            <a:off x="269813" y="3678235"/>
            <a:ext cx="9576004" cy="830997"/>
          </a:xfrm>
          <a:prstGeom prst="rect">
            <a:avLst/>
          </a:prstGeom>
          <a:noFill/>
        </p:spPr>
        <p:txBody>
          <a:bodyPr wrap="square" rtlCol="0">
            <a:spAutoFit/>
          </a:bodyPr>
          <a:lstStyle/>
          <a:p>
            <a:r>
              <a:rPr lang="en-US" sz="2400" b="1" dirty="0"/>
              <a:t>More than 60% of case research time is lost due to scattered and unorganized legal information</a:t>
            </a:r>
            <a:endParaRPr lang="en-IN" sz="2400" dirty="0"/>
          </a:p>
        </p:txBody>
      </p:sp>
      <p:sp>
        <p:nvSpPr>
          <p:cNvPr id="25" name="TextBox 24">
            <a:extLst>
              <a:ext uri="{FF2B5EF4-FFF2-40B4-BE49-F238E27FC236}">
                <a16:creationId xmlns:a16="http://schemas.microsoft.com/office/drawing/2014/main" id="{E6BDA7B2-268E-B935-86FD-422DB6D90422}"/>
              </a:ext>
            </a:extLst>
          </p:cNvPr>
          <p:cNvSpPr txBox="1"/>
          <p:nvPr/>
        </p:nvSpPr>
        <p:spPr>
          <a:xfrm>
            <a:off x="242774" y="4748497"/>
            <a:ext cx="9641127" cy="830997"/>
          </a:xfrm>
          <a:prstGeom prst="rect">
            <a:avLst/>
          </a:prstGeom>
          <a:noFill/>
        </p:spPr>
        <p:txBody>
          <a:bodyPr wrap="square" rtlCol="0">
            <a:spAutoFit/>
          </a:bodyPr>
          <a:lstStyle/>
          <a:p>
            <a:r>
              <a:rPr lang="en-US" sz="2400" b="1" dirty="0"/>
              <a:t>AI-based systems can reduce document analysis time by up to 60%, improving speed and accuracy.</a:t>
            </a:r>
            <a:endParaRPr lang="en-IN" sz="2400" dirty="0"/>
          </a:p>
        </p:txBody>
      </p:sp>
      <p:sp>
        <p:nvSpPr>
          <p:cNvPr id="26" name="TextBox 25">
            <a:extLst>
              <a:ext uri="{FF2B5EF4-FFF2-40B4-BE49-F238E27FC236}">
                <a16:creationId xmlns:a16="http://schemas.microsoft.com/office/drawing/2014/main" id="{2110DE5E-69AC-FA3B-8FB2-8B6C05B91428}"/>
              </a:ext>
            </a:extLst>
          </p:cNvPr>
          <p:cNvSpPr txBox="1"/>
          <p:nvPr/>
        </p:nvSpPr>
        <p:spPr>
          <a:xfrm>
            <a:off x="264198" y="5876840"/>
            <a:ext cx="9619703" cy="830997"/>
          </a:xfrm>
          <a:prstGeom prst="rect">
            <a:avLst/>
          </a:prstGeom>
          <a:noFill/>
        </p:spPr>
        <p:txBody>
          <a:bodyPr wrap="square" rtlCol="0">
            <a:spAutoFit/>
          </a:bodyPr>
          <a:lstStyle/>
          <a:p>
            <a:r>
              <a:rPr lang="en-US" sz="2400" b="1" dirty="0"/>
              <a:t>Our system aims to solve these challenges using AI-driven document analysis, semantic search, and case prediction.</a:t>
            </a:r>
            <a:endParaRPr lang="en-IN" sz="2400" dirty="0"/>
          </a:p>
        </p:txBody>
      </p:sp>
      <p:sp>
        <p:nvSpPr>
          <p:cNvPr id="27" name="TextBox 26">
            <a:extLst>
              <a:ext uri="{FF2B5EF4-FFF2-40B4-BE49-F238E27FC236}">
                <a16:creationId xmlns:a16="http://schemas.microsoft.com/office/drawing/2014/main" id="{1EF6AC74-0B7C-84F9-B6CB-8447619C9DF5}"/>
              </a:ext>
            </a:extLst>
          </p:cNvPr>
          <p:cNvSpPr txBox="1"/>
          <p:nvPr/>
        </p:nvSpPr>
        <p:spPr>
          <a:xfrm>
            <a:off x="277187" y="6969460"/>
            <a:ext cx="6113148" cy="461665"/>
          </a:xfrm>
          <a:prstGeom prst="rect">
            <a:avLst/>
          </a:prstGeom>
          <a:noFill/>
        </p:spPr>
        <p:txBody>
          <a:bodyPr wrap="none" rtlCol="0">
            <a:spAutoFit/>
          </a:bodyPr>
          <a:lstStyle/>
          <a:p>
            <a:r>
              <a:rPr lang="en-US" sz="2400" b="1" dirty="0"/>
              <a:t>ML predicts case outcomes with 75% accuracy.</a:t>
            </a:r>
            <a:endParaRPr lang="en-IN" sz="2400" dirty="0"/>
          </a:p>
        </p:txBody>
      </p:sp>
      <p:sp>
        <p:nvSpPr>
          <p:cNvPr id="28" name="TextBox 27">
            <a:extLst>
              <a:ext uri="{FF2B5EF4-FFF2-40B4-BE49-F238E27FC236}">
                <a16:creationId xmlns:a16="http://schemas.microsoft.com/office/drawing/2014/main" id="{A4CD340C-FC34-7621-8A51-63C79E4A66C3}"/>
              </a:ext>
            </a:extLst>
          </p:cNvPr>
          <p:cNvSpPr txBox="1"/>
          <p:nvPr/>
        </p:nvSpPr>
        <p:spPr>
          <a:xfrm>
            <a:off x="272271" y="7634137"/>
            <a:ext cx="6751528" cy="461665"/>
          </a:xfrm>
          <a:prstGeom prst="rect">
            <a:avLst/>
          </a:prstGeom>
          <a:noFill/>
        </p:spPr>
        <p:txBody>
          <a:bodyPr wrap="none" rtlCol="0">
            <a:spAutoFit/>
          </a:bodyPr>
          <a:lstStyle/>
          <a:p>
            <a:r>
              <a:rPr lang="en-US" sz="2400" b="1" dirty="0"/>
              <a:t>AI understands legal documents with 90% accuracy.</a:t>
            </a:r>
            <a:endParaRPr lang="en-IN" sz="2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447800" y="286979"/>
            <a:ext cx="9906000" cy="577081"/>
          </a:xfrm>
          <a:prstGeom prst="rect">
            <a:avLst/>
          </a:prstGeom>
        </p:spPr>
        <p:txBody>
          <a:bodyPr wrap="square" lIns="0" tIns="0" rIns="0" bIns="0" rtlCol="0" anchor="t">
            <a:spAutoFit/>
          </a:bodyPr>
          <a:lstStyle/>
          <a:p>
            <a:pPr algn="ctr">
              <a:lnSpc>
                <a:spcPts val="4535"/>
              </a:lnSpc>
              <a:spcBef>
                <a:spcPct val="0"/>
              </a:spcBef>
            </a:pPr>
            <a:r>
              <a:rPr lang="en-US" sz="4199" b="1" u="sng" dirty="0">
                <a:solidFill>
                  <a:srgbClr val="000000"/>
                </a:solidFill>
                <a:latin typeface="Arimo Bold"/>
                <a:ea typeface="Arimo Bold"/>
                <a:cs typeface="Arimo Bold"/>
                <a:sym typeface="Arimo Bold"/>
              </a:rPr>
              <a:t>Problem Statement</a:t>
            </a:r>
          </a:p>
        </p:txBody>
      </p:sp>
      <p:sp>
        <p:nvSpPr>
          <p:cNvPr id="3" name="TextBox 3"/>
          <p:cNvSpPr txBox="1"/>
          <p:nvPr/>
        </p:nvSpPr>
        <p:spPr>
          <a:xfrm>
            <a:off x="990600" y="1089345"/>
            <a:ext cx="15528588" cy="1007364"/>
          </a:xfrm>
          <a:prstGeom prst="rect">
            <a:avLst/>
          </a:prstGeom>
        </p:spPr>
        <p:txBody>
          <a:bodyPr lIns="0" tIns="0" rIns="0" bIns="0" rtlCol="0" anchor="t">
            <a:spAutoFit/>
          </a:bodyPr>
          <a:lstStyle/>
          <a:p>
            <a:pPr algn="l">
              <a:lnSpc>
                <a:spcPts val="3888"/>
              </a:lnSpc>
              <a:spcBef>
                <a:spcPct val="0"/>
              </a:spcBef>
            </a:pPr>
            <a:r>
              <a:rPr lang="en-US" sz="3600" b="1" u="sng" dirty="0">
                <a:solidFill>
                  <a:srgbClr val="000000"/>
                </a:solidFill>
                <a:latin typeface="Arimo Bold"/>
                <a:ea typeface="Arimo Bold"/>
                <a:cs typeface="Arimo Bold"/>
                <a:sym typeface="Arimo Bold"/>
              </a:rPr>
              <a:t>To design an AI tool to simplify complex legal documents, extract key clauses, and flag risks for informed, non-expert decision-making.</a:t>
            </a:r>
          </a:p>
        </p:txBody>
      </p:sp>
      <p:sp>
        <p:nvSpPr>
          <p:cNvPr id="4" name="TextBox 4"/>
          <p:cNvSpPr txBox="1"/>
          <p:nvPr/>
        </p:nvSpPr>
        <p:spPr>
          <a:xfrm>
            <a:off x="410592" y="2796454"/>
            <a:ext cx="8898555" cy="7203567"/>
          </a:xfrm>
          <a:prstGeom prst="rect">
            <a:avLst/>
          </a:prstGeom>
        </p:spPr>
        <p:txBody>
          <a:bodyPr lIns="0" tIns="0" rIns="0" bIns="0" rtlCol="0" anchor="t">
            <a:spAutoFit/>
          </a:bodyPr>
          <a:lstStyle/>
          <a:p>
            <a:pPr marL="712472" lvl="1" indent="-356236" algn="l">
              <a:lnSpc>
                <a:spcPts val="3564"/>
              </a:lnSpc>
              <a:spcBef>
                <a:spcPct val="0"/>
              </a:spcBef>
              <a:buFont typeface="Arial"/>
              <a:buChar char="•"/>
            </a:pPr>
            <a:r>
              <a:rPr lang="en-US" sz="3300">
                <a:solidFill>
                  <a:srgbClr val="000000"/>
                </a:solidFill>
                <a:latin typeface="Arimo"/>
                <a:ea typeface="Arimo"/>
                <a:cs typeface="Arimo"/>
                <a:sym typeface="Arimo"/>
              </a:rPr>
              <a:t>Legal jargon and complexity hide crucial terms from the average person.</a:t>
            </a:r>
          </a:p>
          <a:p>
            <a:pPr marL="712472" lvl="1" indent="-356236" algn="l">
              <a:lnSpc>
                <a:spcPts val="3564"/>
              </a:lnSpc>
              <a:spcBef>
                <a:spcPct val="0"/>
              </a:spcBef>
              <a:buFont typeface="Arial"/>
              <a:buChar char="•"/>
            </a:pPr>
            <a:r>
              <a:rPr lang="en-US" sz="3300">
                <a:solidFill>
                  <a:srgbClr val="000000"/>
                </a:solidFill>
                <a:latin typeface="Arimo"/>
                <a:ea typeface="Arimo"/>
                <a:cs typeface="Arimo"/>
                <a:sym typeface="Arimo"/>
              </a:rPr>
              <a:t>Misunderstanding contracts creates significant financial and legal exposure for non-experts.</a:t>
            </a:r>
          </a:p>
          <a:p>
            <a:pPr marL="712472" lvl="1" indent="-356236" algn="l">
              <a:lnSpc>
                <a:spcPts val="3564"/>
              </a:lnSpc>
              <a:spcBef>
                <a:spcPct val="0"/>
              </a:spcBef>
              <a:buFont typeface="Arial"/>
              <a:buChar char="•"/>
            </a:pPr>
            <a:r>
              <a:rPr lang="en-US" sz="3300">
                <a:solidFill>
                  <a:srgbClr val="000000"/>
                </a:solidFill>
                <a:latin typeface="Arimo"/>
                <a:ea typeface="Arimo"/>
                <a:cs typeface="Arimo"/>
                <a:sym typeface="Arimo"/>
              </a:rPr>
              <a:t>An AI tool can instantly translate complex legal language into simple, plain English.</a:t>
            </a:r>
          </a:p>
          <a:p>
            <a:pPr marL="712472" lvl="1" indent="-356236" algn="l">
              <a:lnSpc>
                <a:spcPts val="3564"/>
              </a:lnSpc>
              <a:spcBef>
                <a:spcPct val="0"/>
              </a:spcBef>
              <a:buFont typeface="Arial"/>
              <a:buChar char="•"/>
            </a:pPr>
            <a:r>
              <a:rPr lang="en-US" sz="3300">
                <a:solidFill>
                  <a:srgbClr val="000000"/>
                </a:solidFill>
                <a:latin typeface="Arimo"/>
                <a:ea typeface="Arimo"/>
                <a:cs typeface="Arimo"/>
                <a:sym typeface="Arimo"/>
              </a:rPr>
              <a:t>The system highlights key clauses and essential obligations within any document.</a:t>
            </a:r>
          </a:p>
          <a:p>
            <a:pPr marL="712472" lvl="1" indent="-356236" algn="l">
              <a:lnSpc>
                <a:spcPts val="3564"/>
              </a:lnSpc>
              <a:spcBef>
                <a:spcPct val="0"/>
              </a:spcBef>
              <a:buFont typeface="Arial"/>
              <a:buChar char="•"/>
            </a:pPr>
            <a:r>
              <a:rPr lang="en-US" sz="3300">
                <a:solidFill>
                  <a:srgbClr val="000000"/>
                </a:solidFill>
                <a:latin typeface="Arimo"/>
                <a:ea typeface="Arimo"/>
                <a:cs typeface="Arimo"/>
                <a:sym typeface="Arimo"/>
              </a:rPr>
              <a:t>It provides actionable risk alerts for unfavorable or dangerous contractual terms.</a:t>
            </a:r>
          </a:p>
          <a:p>
            <a:pPr marL="712472" lvl="1" indent="-356236" algn="l">
              <a:lnSpc>
                <a:spcPts val="3564"/>
              </a:lnSpc>
              <a:spcBef>
                <a:spcPct val="0"/>
              </a:spcBef>
              <a:buFont typeface="Arial"/>
              <a:buChar char="•"/>
            </a:pPr>
            <a:r>
              <a:rPr lang="en-US" sz="3300">
                <a:solidFill>
                  <a:srgbClr val="000000"/>
                </a:solidFill>
                <a:latin typeface="Arimo"/>
                <a:ea typeface="Arimo"/>
                <a:cs typeface="Arimo"/>
                <a:sym typeface="Arimo"/>
              </a:rPr>
              <a:t>This technology empowers users to make confident, informed decisions without a lawyer.</a:t>
            </a:r>
          </a:p>
          <a:p>
            <a:pPr algn="l">
              <a:lnSpc>
                <a:spcPts val="3564"/>
              </a:lnSpc>
              <a:spcBef>
                <a:spcPct val="0"/>
              </a:spcBef>
            </a:pPr>
            <a:endParaRPr lang="en-US" sz="3300">
              <a:solidFill>
                <a:srgbClr val="000000"/>
              </a:solidFill>
              <a:latin typeface="Arimo"/>
              <a:ea typeface="Arimo"/>
              <a:cs typeface="Arimo"/>
              <a:sym typeface="Arimo"/>
            </a:endParaRPr>
          </a:p>
        </p:txBody>
      </p:sp>
      <p:sp>
        <p:nvSpPr>
          <p:cNvPr id="5" name="AutoShape 5"/>
          <p:cNvSpPr/>
          <p:nvPr/>
        </p:nvSpPr>
        <p:spPr>
          <a:xfrm flipH="1">
            <a:off x="9271047" y="2766010"/>
            <a:ext cx="19050" cy="7233961"/>
          </a:xfrm>
          <a:prstGeom prst="line">
            <a:avLst/>
          </a:prstGeom>
          <a:ln w="38100" cap="flat">
            <a:solidFill>
              <a:srgbClr val="000000"/>
            </a:solidFill>
            <a:prstDash val="solid"/>
            <a:headEnd type="none" w="sm" len="sm"/>
            <a:tailEnd type="none" w="sm" len="sm"/>
          </a:ln>
        </p:spPr>
        <p:txBody>
          <a:bodyPr/>
          <a:lstStyle/>
          <a:p>
            <a:endParaRPr lang="en-IN"/>
          </a:p>
        </p:txBody>
      </p:sp>
      <p:sp>
        <p:nvSpPr>
          <p:cNvPr id="6" name="TextBox 6"/>
          <p:cNvSpPr txBox="1"/>
          <p:nvPr/>
        </p:nvSpPr>
        <p:spPr>
          <a:xfrm>
            <a:off x="9245216" y="2795228"/>
            <a:ext cx="4839474" cy="410369"/>
          </a:xfrm>
          <a:prstGeom prst="rect">
            <a:avLst/>
          </a:prstGeom>
        </p:spPr>
        <p:txBody>
          <a:bodyPr wrap="square" lIns="0" tIns="0" rIns="0" bIns="0" rtlCol="0" anchor="t">
            <a:spAutoFit/>
          </a:bodyPr>
          <a:lstStyle/>
          <a:p>
            <a:pPr algn="ctr">
              <a:lnSpc>
                <a:spcPts val="3240"/>
              </a:lnSpc>
              <a:spcBef>
                <a:spcPct val="0"/>
              </a:spcBef>
            </a:pPr>
            <a:r>
              <a:rPr lang="en-US" sz="3000" b="1" u="sng" dirty="0">
                <a:solidFill>
                  <a:srgbClr val="000000"/>
                </a:solidFill>
                <a:latin typeface="Arimo Bold"/>
                <a:ea typeface="Arimo Bold"/>
                <a:cs typeface="Arimo Bold"/>
                <a:sym typeface="Arimo Bold"/>
              </a:rPr>
              <a:t>For the Common Man</a:t>
            </a:r>
          </a:p>
        </p:txBody>
      </p:sp>
      <p:sp>
        <p:nvSpPr>
          <p:cNvPr id="7" name="TextBox 7"/>
          <p:cNvSpPr txBox="1"/>
          <p:nvPr/>
        </p:nvSpPr>
        <p:spPr>
          <a:xfrm>
            <a:off x="9674526" y="3480349"/>
            <a:ext cx="4913114" cy="845820"/>
          </a:xfrm>
          <a:prstGeom prst="rect">
            <a:avLst/>
          </a:prstGeom>
        </p:spPr>
        <p:txBody>
          <a:bodyPr lIns="0" tIns="0" rIns="0" bIns="0" rtlCol="0" anchor="t">
            <a:spAutoFit/>
          </a:bodyPr>
          <a:lstStyle/>
          <a:p>
            <a:pPr algn="ctr">
              <a:lnSpc>
                <a:spcPts val="3240"/>
              </a:lnSpc>
              <a:spcBef>
                <a:spcPct val="0"/>
              </a:spcBef>
            </a:pPr>
            <a:r>
              <a:rPr lang="en-US" sz="3000">
                <a:solidFill>
                  <a:srgbClr val="000000"/>
                </a:solidFill>
                <a:latin typeface="Arimo"/>
                <a:ea typeface="Arimo"/>
                <a:cs typeface="Arimo"/>
                <a:sym typeface="Arimo"/>
              </a:rPr>
              <a:t>Democratizes Understanding</a:t>
            </a:r>
          </a:p>
          <a:p>
            <a:pPr algn="ctr">
              <a:lnSpc>
                <a:spcPts val="3240"/>
              </a:lnSpc>
              <a:spcBef>
                <a:spcPct val="0"/>
              </a:spcBef>
            </a:pPr>
            <a:endParaRPr lang="en-US" sz="3000">
              <a:solidFill>
                <a:srgbClr val="000000"/>
              </a:solidFill>
              <a:latin typeface="Arimo"/>
              <a:ea typeface="Arimo"/>
              <a:cs typeface="Arimo"/>
              <a:sym typeface="Arimo"/>
            </a:endParaRPr>
          </a:p>
        </p:txBody>
      </p:sp>
      <p:sp>
        <p:nvSpPr>
          <p:cNvPr id="8" name="TextBox 8"/>
          <p:cNvSpPr txBox="1"/>
          <p:nvPr/>
        </p:nvSpPr>
        <p:spPr>
          <a:xfrm>
            <a:off x="9674526" y="4117572"/>
            <a:ext cx="3980855" cy="436245"/>
          </a:xfrm>
          <a:prstGeom prst="rect">
            <a:avLst/>
          </a:prstGeom>
        </p:spPr>
        <p:txBody>
          <a:bodyPr lIns="0" tIns="0" rIns="0" bIns="0" rtlCol="0" anchor="t">
            <a:spAutoFit/>
          </a:bodyPr>
          <a:lstStyle/>
          <a:p>
            <a:pPr algn="ctr">
              <a:lnSpc>
                <a:spcPts val="3240"/>
              </a:lnSpc>
              <a:spcBef>
                <a:spcPct val="0"/>
              </a:spcBef>
            </a:pPr>
            <a:r>
              <a:rPr lang="en-US" sz="3000">
                <a:solidFill>
                  <a:srgbClr val="000000"/>
                </a:solidFill>
                <a:latin typeface="Arimo"/>
                <a:ea typeface="Arimo"/>
                <a:cs typeface="Arimo"/>
                <a:sym typeface="Arimo"/>
              </a:rPr>
              <a:t>Mitigates Personal Risk</a:t>
            </a:r>
          </a:p>
        </p:txBody>
      </p:sp>
      <p:sp>
        <p:nvSpPr>
          <p:cNvPr id="9" name="TextBox 9"/>
          <p:cNvSpPr txBox="1"/>
          <p:nvPr/>
        </p:nvSpPr>
        <p:spPr>
          <a:xfrm>
            <a:off x="9674526" y="4791942"/>
            <a:ext cx="5188387" cy="436245"/>
          </a:xfrm>
          <a:prstGeom prst="rect">
            <a:avLst/>
          </a:prstGeom>
        </p:spPr>
        <p:txBody>
          <a:bodyPr lIns="0" tIns="0" rIns="0" bIns="0" rtlCol="0" anchor="t">
            <a:spAutoFit/>
          </a:bodyPr>
          <a:lstStyle/>
          <a:p>
            <a:pPr algn="ctr">
              <a:lnSpc>
                <a:spcPts val="3240"/>
              </a:lnSpc>
              <a:spcBef>
                <a:spcPct val="0"/>
              </a:spcBef>
            </a:pPr>
            <a:r>
              <a:rPr lang="en-US" sz="3000">
                <a:solidFill>
                  <a:srgbClr val="000000"/>
                </a:solidFill>
                <a:latin typeface="Arimo"/>
                <a:ea typeface="Arimo"/>
                <a:cs typeface="Arimo"/>
                <a:sym typeface="Arimo"/>
              </a:rPr>
              <a:t>Saves Money on Initial Review</a:t>
            </a:r>
          </a:p>
        </p:txBody>
      </p:sp>
      <p:sp>
        <p:nvSpPr>
          <p:cNvPr id="10" name="TextBox 10"/>
          <p:cNvSpPr txBox="1"/>
          <p:nvPr/>
        </p:nvSpPr>
        <p:spPr>
          <a:xfrm>
            <a:off x="9674526" y="5466312"/>
            <a:ext cx="8230422" cy="845820"/>
          </a:xfrm>
          <a:prstGeom prst="rect">
            <a:avLst/>
          </a:prstGeom>
        </p:spPr>
        <p:txBody>
          <a:bodyPr lIns="0" tIns="0" rIns="0" bIns="0" rtlCol="0" anchor="t">
            <a:spAutoFit/>
          </a:bodyPr>
          <a:lstStyle/>
          <a:p>
            <a:pPr algn="l">
              <a:lnSpc>
                <a:spcPts val="3240"/>
              </a:lnSpc>
              <a:spcBef>
                <a:spcPct val="0"/>
              </a:spcBef>
            </a:pPr>
            <a:r>
              <a:rPr lang="en-US" sz="3000">
                <a:solidFill>
                  <a:srgbClr val="000000"/>
                </a:solidFill>
                <a:latin typeface="Arimo"/>
                <a:ea typeface="Arimo"/>
                <a:cs typeface="Arimo"/>
                <a:sym typeface="Arimo"/>
              </a:rPr>
              <a:t>Clearly flags and alerts the user to unfavorable terms</a:t>
            </a:r>
          </a:p>
        </p:txBody>
      </p:sp>
      <p:sp>
        <p:nvSpPr>
          <p:cNvPr id="11" name="TextBox 11"/>
          <p:cNvSpPr txBox="1"/>
          <p:nvPr/>
        </p:nvSpPr>
        <p:spPr>
          <a:xfrm>
            <a:off x="9674526" y="6750283"/>
            <a:ext cx="2709982" cy="436245"/>
          </a:xfrm>
          <a:prstGeom prst="rect">
            <a:avLst/>
          </a:prstGeom>
        </p:spPr>
        <p:txBody>
          <a:bodyPr lIns="0" tIns="0" rIns="0" bIns="0" rtlCol="0" anchor="t">
            <a:spAutoFit/>
          </a:bodyPr>
          <a:lstStyle/>
          <a:p>
            <a:pPr algn="ctr">
              <a:lnSpc>
                <a:spcPts val="3240"/>
              </a:lnSpc>
              <a:spcBef>
                <a:spcPct val="0"/>
              </a:spcBef>
            </a:pPr>
            <a:r>
              <a:rPr lang="en-US" sz="3000" b="1" u="sng">
                <a:solidFill>
                  <a:srgbClr val="000000"/>
                </a:solidFill>
                <a:latin typeface="Arimo Bold"/>
                <a:ea typeface="Arimo Bold"/>
                <a:cs typeface="Arimo Bold"/>
                <a:sym typeface="Arimo Bold"/>
              </a:rPr>
              <a:t>For the Lawyer</a:t>
            </a:r>
          </a:p>
        </p:txBody>
      </p:sp>
      <p:sp>
        <p:nvSpPr>
          <p:cNvPr id="12" name="TextBox 12"/>
          <p:cNvSpPr txBox="1"/>
          <p:nvPr/>
        </p:nvSpPr>
        <p:spPr>
          <a:xfrm>
            <a:off x="9621603" y="7424653"/>
            <a:ext cx="8440729" cy="845820"/>
          </a:xfrm>
          <a:prstGeom prst="rect">
            <a:avLst/>
          </a:prstGeom>
        </p:spPr>
        <p:txBody>
          <a:bodyPr lIns="0" tIns="0" rIns="0" bIns="0" rtlCol="0" anchor="t">
            <a:spAutoFit/>
          </a:bodyPr>
          <a:lstStyle/>
          <a:p>
            <a:pPr algn="l">
              <a:lnSpc>
                <a:spcPts val="3240"/>
              </a:lnSpc>
              <a:spcBef>
                <a:spcPct val="0"/>
              </a:spcBef>
            </a:pPr>
            <a:r>
              <a:rPr lang="en-US" sz="3000">
                <a:solidFill>
                  <a:srgbClr val="000000"/>
                </a:solidFill>
                <a:latin typeface="Arimo"/>
                <a:ea typeface="Arimo"/>
                <a:cs typeface="Arimo"/>
                <a:sym typeface="Arimo"/>
              </a:rPr>
              <a:t>Automates time-consuming tasks of initial document review  </a:t>
            </a:r>
          </a:p>
        </p:txBody>
      </p:sp>
      <p:sp>
        <p:nvSpPr>
          <p:cNvPr id="13" name="TextBox 13"/>
          <p:cNvSpPr txBox="1"/>
          <p:nvPr/>
        </p:nvSpPr>
        <p:spPr>
          <a:xfrm>
            <a:off x="9621603" y="8508598"/>
            <a:ext cx="4892397" cy="436245"/>
          </a:xfrm>
          <a:prstGeom prst="rect">
            <a:avLst/>
          </a:prstGeom>
        </p:spPr>
        <p:txBody>
          <a:bodyPr lIns="0" tIns="0" rIns="0" bIns="0" rtlCol="0" anchor="t">
            <a:spAutoFit/>
          </a:bodyPr>
          <a:lstStyle/>
          <a:p>
            <a:pPr algn="ctr">
              <a:lnSpc>
                <a:spcPts val="3240"/>
              </a:lnSpc>
              <a:spcBef>
                <a:spcPct val="0"/>
              </a:spcBef>
            </a:pPr>
            <a:r>
              <a:rPr lang="en-US" sz="3000">
                <a:solidFill>
                  <a:srgbClr val="000000"/>
                </a:solidFill>
                <a:latin typeface="Arimo"/>
                <a:ea typeface="Arimo"/>
                <a:cs typeface="Arimo"/>
                <a:sym typeface="Arimo"/>
              </a:rPr>
              <a:t>Enhances Focus on Strategy</a:t>
            </a:r>
          </a:p>
        </p:txBody>
      </p:sp>
      <p:sp>
        <p:nvSpPr>
          <p:cNvPr id="14" name="TextBox 14"/>
          <p:cNvSpPr txBox="1"/>
          <p:nvPr/>
        </p:nvSpPr>
        <p:spPr>
          <a:xfrm>
            <a:off x="9621603" y="9154151"/>
            <a:ext cx="7898697" cy="845820"/>
          </a:xfrm>
          <a:prstGeom prst="rect">
            <a:avLst/>
          </a:prstGeom>
        </p:spPr>
        <p:txBody>
          <a:bodyPr lIns="0" tIns="0" rIns="0" bIns="0" rtlCol="0" anchor="t">
            <a:spAutoFit/>
          </a:bodyPr>
          <a:lstStyle/>
          <a:p>
            <a:pPr algn="l">
              <a:lnSpc>
                <a:spcPts val="3240"/>
              </a:lnSpc>
              <a:spcBef>
                <a:spcPct val="0"/>
              </a:spcBef>
            </a:pPr>
            <a:r>
              <a:rPr lang="en-US" sz="3000">
                <a:solidFill>
                  <a:srgbClr val="000000"/>
                </a:solidFill>
                <a:latin typeface="Arimo"/>
                <a:ea typeface="Arimo"/>
                <a:cs typeface="Arimo"/>
                <a:sym typeface="Arimo"/>
              </a:rPr>
              <a:t>Scans massive volumes of text with high consistency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7300" y="266700"/>
            <a:ext cx="15773400" cy="621288"/>
            <a:chOff x="0" y="0"/>
            <a:chExt cx="21031200" cy="828384"/>
          </a:xfrm>
        </p:grpSpPr>
        <p:sp>
          <p:nvSpPr>
            <p:cNvPr id="3" name="Freeform 3"/>
            <p:cNvSpPr/>
            <p:nvPr/>
          </p:nvSpPr>
          <p:spPr>
            <a:xfrm>
              <a:off x="0" y="0"/>
              <a:ext cx="21031200" cy="828384"/>
            </a:xfrm>
            <a:custGeom>
              <a:avLst/>
              <a:gdLst/>
              <a:ahLst/>
              <a:cxnLst/>
              <a:rect l="l" t="t" r="r" b="b"/>
              <a:pathLst>
                <a:path w="21031200" h="828384">
                  <a:moveTo>
                    <a:pt x="0" y="0"/>
                  </a:moveTo>
                  <a:lnTo>
                    <a:pt x="21031200" y="0"/>
                  </a:lnTo>
                  <a:lnTo>
                    <a:pt x="21031200" y="828384"/>
                  </a:lnTo>
                  <a:lnTo>
                    <a:pt x="0" y="828384"/>
                  </a:lnTo>
                  <a:close/>
                </a:path>
              </a:pathLst>
            </a:custGeom>
            <a:solidFill>
              <a:srgbClr val="000000">
                <a:alpha val="0"/>
              </a:srgbClr>
            </a:solidFill>
          </p:spPr>
          <p:txBody>
            <a:bodyPr/>
            <a:lstStyle/>
            <a:p>
              <a:endParaRPr lang="en-IN"/>
            </a:p>
          </p:txBody>
        </p:sp>
        <p:sp>
          <p:nvSpPr>
            <p:cNvPr id="4" name="TextBox 4"/>
            <p:cNvSpPr txBox="1"/>
            <p:nvPr/>
          </p:nvSpPr>
          <p:spPr>
            <a:xfrm>
              <a:off x="0" y="-66675"/>
              <a:ext cx="21031200" cy="895059"/>
            </a:xfrm>
            <a:prstGeom prst="rect">
              <a:avLst/>
            </a:prstGeom>
          </p:spPr>
          <p:txBody>
            <a:bodyPr lIns="0" tIns="0" rIns="0" bIns="0" rtlCol="0" anchor="ctr"/>
            <a:lstStyle/>
            <a:p>
              <a:pPr algn="l">
                <a:lnSpc>
                  <a:spcPts val="6415"/>
                </a:lnSpc>
              </a:pPr>
              <a:r>
                <a:rPr lang="en-US" sz="5940" u="sng" dirty="0">
                  <a:solidFill>
                    <a:srgbClr val="000000"/>
                  </a:solidFill>
                  <a:latin typeface="Calibri (MS)"/>
                  <a:ea typeface="Calibri (MS)"/>
                  <a:cs typeface="Calibri (MS)"/>
                  <a:sym typeface="Calibri (MS)"/>
                </a:rPr>
                <a:t>Objective and Scope:</a:t>
              </a:r>
            </a:p>
          </p:txBody>
        </p:sp>
      </p:grpSp>
      <p:sp>
        <p:nvSpPr>
          <p:cNvPr id="5" name="TextBox 5"/>
          <p:cNvSpPr txBox="1"/>
          <p:nvPr/>
        </p:nvSpPr>
        <p:spPr>
          <a:xfrm>
            <a:off x="686715" y="1140402"/>
            <a:ext cx="17398569" cy="7694414"/>
          </a:xfrm>
          <a:prstGeom prst="rect">
            <a:avLst/>
          </a:prstGeom>
        </p:spPr>
        <p:txBody>
          <a:bodyPr lIns="0" tIns="0" rIns="0" bIns="0" rtlCol="0" anchor="t">
            <a:spAutoFit/>
          </a:bodyPr>
          <a:lstStyle/>
          <a:p>
            <a:pPr algn="l">
              <a:lnSpc>
                <a:spcPts val="3995"/>
              </a:lnSpc>
            </a:pPr>
            <a:r>
              <a:rPr lang="en-US" sz="3699" b="1" dirty="0">
                <a:solidFill>
                  <a:srgbClr val="000000"/>
                </a:solidFill>
                <a:latin typeface="Calibri (MS) Bold"/>
                <a:ea typeface="Calibri (MS) Bold"/>
                <a:cs typeface="Calibri (MS) Bold"/>
                <a:sym typeface="Calibri (MS) Bold"/>
              </a:rPr>
              <a:t>      Project Objective</a:t>
            </a:r>
          </a:p>
          <a:p>
            <a:pPr marL="452275" lvl="1">
              <a:lnSpc>
                <a:spcPts val="3995"/>
              </a:lnSpc>
            </a:pPr>
            <a:r>
              <a:rPr lang="en-US" sz="3699" dirty="0">
                <a:solidFill>
                  <a:srgbClr val="000000"/>
                </a:solidFill>
                <a:latin typeface="Calibri (MS)"/>
                <a:ea typeface="Calibri (MS)"/>
                <a:cs typeface="Calibri (MS)"/>
                <a:sym typeface="Calibri (MS)"/>
              </a:rPr>
              <a:t>   </a:t>
            </a:r>
            <a:r>
              <a:rPr lang="en-US" sz="4000" dirty="0"/>
              <a:t>Develop NLP models for automated clause extraction.</a:t>
            </a:r>
          </a:p>
          <a:p>
            <a:pPr marL="452275" lvl="1">
              <a:lnSpc>
                <a:spcPts val="3995"/>
              </a:lnSpc>
            </a:pPr>
            <a:endParaRPr lang="en-US" sz="4000" dirty="0"/>
          </a:p>
          <a:p>
            <a:pPr marL="452275" lvl="1">
              <a:lnSpc>
                <a:spcPts val="3995"/>
              </a:lnSpc>
            </a:pPr>
            <a:r>
              <a:rPr lang="en-US" sz="4000" dirty="0">
                <a:solidFill>
                  <a:srgbClr val="000000"/>
                </a:solidFill>
                <a:latin typeface="Calibri (MS)"/>
                <a:ea typeface="Calibri (MS)"/>
                <a:cs typeface="Calibri (MS)"/>
                <a:sym typeface="Calibri (MS)"/>
              </a:rPr>
              <a:t>  </a:t>
            </a:r>
            <a:r>
              <a:rPr lang="en-US" sz="4000" dirty="0"/>
              <a:t>Accuracy evaluation must reach 70–75% reliability.</a:t>
            </a:r>
          </a:p>
          <a:p>
            <a:pPr marL="452275" lvl="1">
              <a:lnSpc>
                <a:spcPts val="3995"/>
              </a:lnSpc>
            </a:pPr>
            <a:r>
              <a:rPr lang="en-US" sz="4000" dirty="0">
                <a:solidFill>
                  <a:srgbClr val="000000"/>
                </a:solidFill>
                <a:latin typeface="Calibri (MS)"/>
                <a:ea typeface="Calibri (MS)"/>
                <a:cs typeface="Calibri (MS)"/>
                <a:sym typeface="Calibri (MS)"/>
              </a:rPr>
              <a:t>  </a:t>
            </a:r>
            <a:endParaRPr lang="en-US" sz="3699" dirty="0">
              <a:solidFill>
                <a:srgbClr val="000000"/>
              </a:solidFill>
              <a:latin typeface="Calibri (MS)"/>
              <a:ea typeface="Calibri (MS)"/>
              <a:cs typeface="Calibri (MS)"/>
              <a:sym typeface="Calibri (MS)"/>
            </a:endParaRPr>
          </a:p>
          <a:p>
            <a:pPr marL="452275" lvl="1" algn="l">
              <a:lnSpc>
                <a:spcPts val="3995"/>
              </a:lnSpc>
            </a:pPr>
            <a:r>
              <a:rPr lang="en-US" sz="3699" dirty="0">
                <a:solidFill>
                  <a:srgbClr val="000000"/>
                </a:solidFill>
                <a:latin typeface="Calibri (MS)"/>
                <a:ea typeface="Calibri (MS)"/>
                <a:cs typeface="Calibri (MS)"/>
                <a:sym typeface="Calibri (MS)"/>
              </a:rPr>
              <a:t>  Build an AI system that simplifies and explains complex legal documents for users.</a:t>
            </a:r>
          </a:p>
          <a:p>
            <a:pPr algn="l">
              <a:lnSpc>
                <a:spcPts val="3995"/>
              </a:lnSpc>
            </a:pPr>
            <a:endParaRPr lang="en-US" sz="3699" dirty="0">
              <a:solidFill>
                <a:srgbClr val="000000"/>
              </a:solidFill>
              <a:latin typeface="Calibri (MS)"/>
              <a:ea typeface="Calibri (MS)"/>
              <a:cs typeface="Calibri (MS)"/>
              <a:sym typeface="Calibri (MS)"/>
            </a:endParaRPr>
          </a:p>
          <a:p>
            <a:pPr algn="l">
              <a:lnSpc>
                <a:spcPts val="3995"/>
              </a:lnSpc>
            </a:pPr>
            <a:r>
              <a:rPr lang="en-US" sz="3699" b="1" dirty="0">
                <a:solidFill>
                  <a:srgbClr val="000000"/>
                </a:solidFill>
                <a:latin typeface="Calibri (MS) Bold"/>
                <a:ea typeface="Calibri (MS) Bold"/>
                <a:cs typeface="Calibri (MS) Bold"/>
                <a:sym typeface="Calibri (MS) Bold"/>
              </a:rPr>
              <a:t>     Project Scope</a:t>
            </a:r>
          </a:p>
          <a:p>
            <a:pPr marL="452275" lvl="1" algn="l">
              <a:lnSpc>
                <a:spcPts val="3995"/>
              </a:lnSpc>
            </a:pPr>
            <a:r>
              <a:rPr lang="en-US" sz="3699" b="1" dirty="0">
                <a:solidFill>
                  <a:srgbClr val="000000"/>
                </a:solidFill>
                <a:latin typeface="Calibri (MS) Bold"/>
                <a:ea typeface="Calibri (MS) Bold"/>
                <a:cs typeface="Calibri (MS) Bold"/>
                <a:sym typeface="Calibri (MS) Bold"/>
              </a:rPr>
              <a:t>    In Scope:</a:t>
            </a:r>
          </a:p>
          <a:p>
            <a:pPr marL="452275" lvl="1">
              <a:lnSpc>
                <a:spcPts val="3995"/>
              </a:lnSpc>
            </a:pPr>
            <a:r>
              <a:rPr lang="en-US" sz="3699" dirty="0">
                <a:solidFill>
                  <a:srgbClr val="000000"/>
                </a:solidFill>
                <a:latin typeface="Calibri (MS)"/>
                <a:ea typeface="Calibri (MS)"/>
                <a:cs typeface="Calibri (MS)"/>
                <a:sym typeface="Calibri (MS)"/>
              </a:rPr>
              <a:t>    </a:t>
            </a:r>
            <a:r>
              <a:rPr lang="en-US" sz="4000" dirty="0"/>
              <a:t>Summarization must reduce length by 60–80%.</a:t>
            </a:r>
          </a:p>
          <a:p>
            <a:pPr marL="452275" lvl="1">
              <a:lnSpc>
                <a:spcPts val="3995"/>
              </a:lnSpc>
            </a:pPr>
            <a:endParaRPr lang="en-US" sz="3699" dirty="0">
              <a:solidFill>
                <a:srgbClr val="000000"/>
              </a:solidFill>
              <a:latin typeface="Calibri (MS)"/>
              <a:ea typeface="Calibri (MS)"/>
              <a:cs typeface="Calibri (MS)"/>
              <a:sym typeface="Calibri (MS)"/>
            </a:endParaRPr>
          </a:p>
          <a:p>
            <a:pPr marL="452275" lvl="1" algn="l">
              <a:lnSpc>
                <a:spcPts val="3995"/>
              </a:lnSpc>
            </a:pPr>
            <a:r>
              <a:rPr lang="en-US" sz="3699" dirty="0">
                <a:solidFill>
                  <a:srgbClr val="000000"/>
                </a:solidFill>
                <a:latin typeface="Calibri (MS)"/>
                <a:ea typeface="Calibri (MS)"/>
                <a:cs typeface="Calibri (MS)"/>
                <a:sym typeface="Calibri (MS)"/>
              </a:rPr>
              <a:t>    Ensure data privacy, accuracy evaluation and exclude providing formal legal advice.</a:t>
            </a:r>
          </a:p>
          <a:p>
            <a:pPr algn="l">
              <a:lnSpc>
                <a:spcPts val="3995"/>
              </a:lnSpc>
            </a:pPr>
            <a:endParaRPr lang="en-US" sz="3699" dirty="0">
              <a:solidFill>
                <a:srgbClr val="000000"/>
              </a:solidFill>
              <a:latin typeface="Calibri (MS)"/>
              <a:ea typeface="Calibri (MS)"/>
              <a:cs typeface="Calibri (MS)"/>
              <a:sym typeface="Calibri (MS)"/>
            </a:endParaRPr>
          </a:p>
          <a:p>
            <a:pPr marL="452275" lvl="1" algn="l">
              <a:lnSpc>
                <a:spcPts val="3995"/>
              </a:lnSpc>
            </a:pPr>
            <a:r>
              <a:rPr lang="en-US" sz="3699" b="1" dirty="0">
                <a:solidFill>
                  <a:srgbClr val="000000"/>
                </a:solidFill>
                <a:latin typeface="Calibri (MS) Bold"/>
                <a:ea typeface="Calibri (MS) Bold"/>
                <a:cs typeface="Calibri (MS) Bold"/>
                <a:sym typeface="Calibri (MS) Bold"/>
              </a:rPr>
              <a:t>   Out of Scope:</a:t>
            </a:r>
          </a:p>
          <a:p>
            <a:pPr marL="452275" lvl="1" algn="l">
              <a:lnSpc>
                <a:spcPts val="3995"/>
              </a:lnSpc>
            </a:pPr>
            <a:r>
              <a:rPr lang="en-US" sz="3699" dirty="0">
                <a:solidFill>
                  <a:srgbClr val="000000"/>
                </a:solidFill>
                <a:latin typeface="Calibri (MS)"/>
                <a:ea typeface="Calibri (MS)"/>
                <a:cs typeface="Calibri (MS)"/>
                <a:sym typeface="Calibri (MS)"/>
              </a:rPr>
              <a:t>   Providing formal legal advice or interpretation beyond simplification.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253518" y="465442"/>
          <a:ext cx="17770141" cy="9473489"/>
        </p:xfrm>
        <a:graphic>
          <a:graphicData uri="http://schemas.openxmlformats.org/drawingml/2006/table">
            <a:tbl>
              <a:tblPr/>
              <a:tblGrid>
                <a:gridCol w="1585300">
                  <a:extLst>
                    <a:ext uri="{9D8B030D-6E8A-4147-A177-3AD203B41FA5}">
                      <a16:colId xmlns:a16="http://schemas.microsoft.com/office/drawing/2014/main" val="20000"/>
                    </a:ext>
                  </a:extLst>
                </a:gridCol>
                <a:gridCol w="2932318">
                  <a:extLst>
                    <a:ext uri="{9D8B030D-6E8A-4147-A177-3AD203B41FA5}">
                      <a16:colId xmlns:a16="http://schemas.microsoft.com/office/drawing/2014/main" val="20001"/>
                    </a:ext>
                  </a:extLst>
                </a:gridCol>
                <a:gridCol w="3037213">
                  <a:extLst>
                    <a:ext uri="{9D8B030D-6E8A-4147-A177-3AD203B41FA5}">
                      <a16:colId xmlns:a16="http://schemas.microsoft.com/office/drawing/2014/main" val="20002"/>
                    </a:ext>
                  </a:extLst>
                </a:gridCol>
                <a:gridCol w="2797532">
                  <a:extLst>
                    <a:ext uri="{9D8B030D-6E8A-4147-A177-3AD203B41FA5}">
                      <a16:colId xmlns:a16="http://schemas.microsoft.com/office/drawing/2014/main" val="20003"/>
                    </a:ext>
                  </a:extLst>
                </a:gridCol>
                <a:gridCol w="7417778">
                  <a:extLst>
                    <a:ext uri="{9D8B030D-6E8A-4147-A177-3AD203B41FA5}">
                      <a16:colId xmlns:a16="http://schemas.microsoft.com/office/drawing/2014/main" val="20004"/>
                    </a:ext>
                  </a:extLst>
                </a:gridCol>
              </a:tblGrid>
              <a:tr h="1807494">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5039"/>
                        </a:lnSpc>
                        <a:defRPr/>
                      </a:pPr>
                      <a:r>
                        <a:rPr lang="en-US" sz="3599" dirty="0">
                          <a:solidFill>
                            <a:srgbClr val="000000"/>
                          </a:solidFill>
                          <a:latin typeface="Arimo"/>
                          <a:ea typeface="Arimo"/>
                          <a:cs typeface="Arimo"/>
                          <a:sym typeface="Arimo"/>
                        </a:rPr>
                        <a:t>Publication Details</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5039"/>
                        </a:lnSpc>
                        <a:defRPr/>
                      </a:pPr>
                      <a:r>
                        <a:rPr lang="en-US" sz="3599" dirty="0">
                          <a:solidFill>
                            <a:srgbClr val="000000"/>
                          </a:solidFill>
                          <a:latin typeface="Arimo"/>
                          <a:ea typeface="Arimo"/>
                          <a:cs typeface="Arimo"/>
                          <a:sym typeface="Arimo"/>
                        </a:rPr>
                        <a:t>Key Findings</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459846">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899"/>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5039"/>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206149">
                <a:tc>
                  <a:txBody>
                    <a:bodyPr/>
                    <a:lstStyle/>
                    <a:p>
                      <a:pPr algn="ctr">
                        <a:lnSpc>
                          <a:spcPts val="5039"/>
                        </a:lnSpc>
                        <a:defRPr/>
                      </a:pPr>
                      <a:r>
                        <a:rPr lang="en-US" sz="3599">
                          <a:solidFill>
                            <a:srgbClr val="000000"/>
                          </a:solidFill>
                          <a:latin typeface="Arimo"/>
                          <a:ea typeface="Arimo"/>
                          <a:cs typeface="Arimo"/>
                          <a:sym typeface="Arimo"/>
                        </a:rPr>
                        <a: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219"/>
                        </a:lnSpc>
                        <a:defRPr/>
                      </a:pPr>
                      <a:r>
                        <a:rPr lang="en-US" sz="2299">
                          <a:solidFill>
                            <a:srgbClr val="000000"/>
                          </a:solidFill>
                          <a:latin typeface="Arimo"/>
                          <a:ea typeface="Arimo"/>
                          <a:cs typeface="Arimo"/>
                          <a:sym typeface="Arimo"/>
                        </a:rPr>
                        <a:t> AI-Powered Legal Documentation Assistant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359"/>
                        </a:lnSpc>
                        <a:defRPr/>
                      </a:pPr>
                      <a:r>
                        <a:rPr lang="en-US" sz="2399" dirty="0">
                          <a:solidFill>
                            <a:srgbClr val="000000"/>
                          </a:solidFill>
                          <a:latin typeface="Arimo"/>
                          <a:ea typeface="Arimo"/>
                          <a:cs typeface="Arimo"/>
                          <a:sym typeface="Arimo"/>
                        </a:rPr>
                        <a:t>P. Vimala Imogen, J. Sreenidhi, V. Nivedha</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359"/>
                        </a:lnSpc>
                        <a:defRPr/>
                      </a:pPr>
                      <a:r>
                        <a:rPr lang="en-US" sz="2399">
                          <a:solidFill>
                            <a:srgbClr val="000000"/>
                          </a:solidFill>
                          <a:latin typeface="Arimo"/>
                          <a:ea typeface="Arimo"/>
                          <a:cs typeface="Arimo"/>
                          <a:sym typeface="Arimo"/>
                        </a:rPr>
                        <a:t>2024</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136"/>
                        </a:lnSpc>
                        <a:defRPr/>
                      </a:pPr>
                      <a:r>
                        <a:rPr lang="en-US" sz="2240" dirty="0">
                          <a:solidFill>
                            <a:srgbClr val="000000"/>
                          </a:solidFill>
                          <a:latin typeface="Arimo"/>
                          <a:ea typeface="Arimo"/>
                          <a:cs typeface="Arimo"/>
                          <a:sym typeface="Arimo"/>
                        </a:rPr>
                        <a:t>Developed a web-based AI assistant for drafting, editing, and retrieving legal documents using NLP and chatbots. Improves accuracy, speed, and accessibility in legal documentation. Built with HTML, CSS, JavaScript, PHP, MySQL, and </a:t>
                      </a:r>
                      <a:r>
                        <a:rPr lang="en-US" sz="2240" dirty="0" err="1">
                          <a:solidFill>
                            <a:srgbClr val="000000"/>
                          </a:solidFill>
                          <a:latin typeface="Arimo"/>
                          <a:ea typeface="Arimo"/>
                          <a:cs typeface="Arimo"/>
                          <a:sym typeface="Arimo"/>
                        </a:rPr>
                        <a:t>CollectChat</a:t>
                      </a:r>
                      <a:r>
                        <a:rPr lang="en-US" sz="2240" dirty="0">
                          <a:solidFill>
                            <a:srgbClr val="000000"/>
                          </a:solidFill>
                          <a:latin typeface="Arimo"/>
                          <a:ea typeface="Arimo"/>
                          <a:cs typeface="Arimo"/>
                          <a:sym typeface="Arimo"/>
                        </a:rPr>
                        <a:t> AI for secure and interactive user experience.</a:t>
                      </a:r>
                      <a:endParaRPr lang="en-US" sz="1100" dirty="0"/>
                    </a:p>
                    <a:p>
                      <a:pPr algn="l">
                        <a:lnSpc>
                          <a:spcPts val="3136"/>
                        </a:lnSpc>
                      </a:pPr>
                      <a:r>
                        <a:rPr lang="en-US" sz="2240" dirty="0">
                          <a:solidFill>
                            <a:srgbClr val="000000"/>
                          </a:solidFill>
                          <a:latin typeface="Arimo"/>
                          <a:ea typeface="Arimo"/>
                          <a:cs typeface="Arimo"/>
                          <a:sym typeface="Arimo"/>
                        </a:rPr>
                        <a:t>Enhances document customization and reduces manual effort.</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3" name="TextBox 3"/>
          <p:cNvSpPr txBox="1"/>
          <p:nvPr/>
        </p:nvSpPr>
        <p:spPr>
          <a:xfrm>
            <a:off x="-3907661" y="1103579"/>
            <a:ext cx="9872722" cy="397545"/>
          </a:xfrm>
          <a:prstGeom prst="rect">
            <a:avLst/>
          </a:prstGeom>
        </p:spPr>
        <p:txBody>
          <a:bodyPr lIns="0" tIns="0" rIns="0" bIns="0" rtlCol="0" anchor="t">
            <a:spAutoFit/>
          </a:bodyPr>
          <a:lstStyle/>
          <a:p>
            <a:pPr algn="ctr">
              <a:lnSpc>
                <a:spcPts val="3132"/>
              </a:lnSpc>
              <a:spcBef>
                <a:spcPct val="0"/>
              </a:spcBef>
            </a:pPr>
            <a:r>
              <a:rPr lang="en-US" sz="3200" dirty="0">
                <a:solidFill>
                  <a:srgbClr val="000000"/>
                </a:solidFill>
                <a:latin typeface="Arimo"/>
                <a:ea typeface="Arimo"/>
                <a:cs typeface="Arimo"/>
                <a:sym typeface="Arimo"/>
              </a:rPr>
              <a:t>Sr. NO</a:t>
            </a:r>
          </a:p>
        </p:txBody>
      </p:sp>
      <p:sp>
        <p:nvSpPr>
          <p:cNvPr id="4" name="TextBox 4"/>
          <p:cNvSpPr txBox="1"/>
          <p:nvPr/>
        </p:nvSpPr>
        <p:spPr>
          <a:xfrm>
            <a:off x="2438400" y="1048956"/>
            <a:ext cx="1347311" cy="500137"/>
          </a:xfrm>
          <a:prstGeom prst="rect">
            <a:avLst/>
          </a:prstGeom>
        </p:spPr>
        <p:txBody>
          <a:bodyPr wrap="square" lIns="0" tIns="0" rIns="0" bIns="0" rtlCol="0" anchor="t">
            <a:spAutoFit/>
          </a:bodyPr>
          <a:lstStyle/>
          <a:p>
            <a:pPr algn="ctr">
              <a:lnSpc>
                <a:spcPts val="3888"/>
              </a:lnSpc>
              <a:spcBef>
                <a:spcPct val="0"/>
              </a:spcBef>
            </a:pPr>
            <a:r>
              <a:rPr lang="en-US" sz="3600" dirty="0">
                <a:solidFill>
                  <a:srgbClr val="000000"/>
                </a:solidFill>
                <a:latin typeface="Arimo"/>
                <a:ea typeface="Arimo"/>
                <a:cs typeface="Arimo"/>
                <a:sym typeface="Arimo"/>
              </a:rPr>
              <a:t>Title</a:t>
            </a:r>
          </a:p>
        </p:txBody>
      </p:sp>
      <p:sp>
        <p:nvSpPr>
          <p:cNvPr id="5" name="TextBox 5"/>
          <p:cNvSpPr txBox="1"/>
          <p:nvPr/>
        </p:nvSpPr>
        <p:spPr>
          <a:xfrm>
            <a:off x="5342723" y="1043407"/>
            <a:ext cx="1347311" cy="521600"/>
          </a:xfrm>
          <a:prstGeom prst="rect">
            <a:avLst/>
          </a:prstGeom>
        </p:spPr>
        <p:txBody>
          <a:bodyPr lIns="0" tIns="0" rIns="0" bIns="0" rtlCol="0" anchor="t">
            <a:spAutoFit/>
          </a:bodyPr>
          <a:lstStyle/>
          <a:p>
            <a:pPr algn="ctr">
              <a:lnSpc>
                <a:spcPts val="3888"/>
              </a:lnSpc>
              <a:spcBef>
                <a:spcPct val="0"/>
              </a:spcBef>
            </a:pPr>
            <a:r>
              <a:rPr lang="en-US" sz="3600" dirty="0">
                <a:solidFill>
                  <a:srgbClr val="000000"/>
                </a:solidFill>
                <a:latin typeface="Arimo"/>
                <a:ea typeface="Arimo"/>
                <a:cs typeface="Arimo"/>
                <a:sym typeface="Arimo"/>
              </a:rPr>
              <a:t>Author</a:t>
            </a:r>
          </a:p>
        </p:txBody>
      </p:sp>
      <p:sp>
        <p:nvSpPr>
          <p:cNvPr id="6" name="TextBox 6"/>
          <p:cNvSpPr txBox="1"/>
          <p:nvPr/>
        </p:nvSpPr>
        <p:spPr>
          <a:xfrm>
            <a:off x="837962" y="3516436"/>
            <a:ext cx="381476" cy="521600"/>
          </a:xfrm>
          <a:prstGeom prst="rect">
            <a:avLst/>
          </a:prstGeom>
        </p:spPr>
        <p:txBody>
          <a:bodyPr lIns="0" tIns="0" rIns="0" bIns="0" rtlCol="0" anchor="t">
            <a:spAutoFit/>
          </a:bodyPr>
          <a:lstStyle/>
          <a:p>
            <a:pPr algn="ctr">
              <a:lnSpc>
                <a:spcPts val="3888"/>
              </a:lnSpc>
              <a:spcBef>
                <a:spcPct val="0"/>
              </a:spcBef>
            </a:pPr>
            <a:r>
              <a:rPr lang="en-US" sz="3600">
                <a:solidFill>
                  <a:srgbClr val="000000"/>
                </a:solidFill>
                <a:latin typeface="Arimo"/>
                <a:ea typeface="Arimo"/>
                <a:cs typeface="Arimo"/>
                <a:sym typeface="Arimo"/>
              </a:rPr>
              <a:t>1.</a:t>
            </a:r>
          </a:p>
        </p:txBody>
      </p:sp>
      <p:sp>
        <p:nvSpPr>
          <p:cNvPr id="7" name="TextBox 7"/>
          <p:cNvSpPr txBox="1"/>
          <p:nvPr/>
        </p:nvSpPr>
        <p:spPr>
          <a:xfrm>
            <a:off x="2047516" y="3044758"/>
            <a:ext cx="2573604" cy="1599316"/>
          </a:xfrm>
          <a:prstGeom prst="rect">
            <a:avLst/>
          </a:prstGeom>
        </p:spPr>
        <p:txBody>
          <a:bodyPr lIns="0" tIns="0" rIns="0" bIns="0" rtlCol="0" anchor="t">
            <a:spAutoFit/>
          </a:bodyPr>
          <a:lstStyle/>
          <a:p>
            <a:pPr algn="just">
              <a:lnSpc>
                <a:spcPts val="3198"/>
              </a:lnSpc>
            </a:pPr>
            <a:r>
              <a:rPr lang="en-US" sz="2284" dirty="0">
                <a:solidFill>
                  <a:srgbClr val="000000"/>
                </a:solidFill>
                <a:latin typeface="Arimo"/>
                <a:ea typeface="Arimo"/>
                <a:cs typeface="Arimo"/>
                <a:sym typeface="Arimo"/>
              </a:rPr>
              <a:t>Legal and human rights issues of AI: Gaps, challenges and vulnerabilities</a:t>
            </a:r>
          </a:p>
        </p:txBody>
      </p:sp>
      <p:sp>
        <p:nvSpPr>
          <p:cNvPr id="8" name="TextBox 8"/>
          <p:cNvSpPr txBox="1"/>
          <p:nvPr/>
        </p:nvSpPr>
        <p:spPr>
          <a:xfrm>
            <a:off x="5476182" y="3444808"/>
            <a:ext cx="1389698" cy="665237"/>
          </a:xfrm>
          <a:prstGeom prst="rect">
            <a:avLst/>
          </a:prstGeom>
        </p:spPr>
        <p:txBody>
          <a:bodyPr lIns="0" tIns="0" rIns="0" bIns="0" rtlCol="0" anchor="t">
            <a:spAutoFit/>
          </a:bodyPr>
          <a:lstStyle/>
          <a:p>
            <a:pPr algn="ctr">
              <a:lnSpc>
                <a:spcPts val="2592"/>
              </a:lnSpc>
              <a:spcBef>
                <a:spcPct val="0"/>
              </a:spcBef>
            </a:pPr>
            <a:r>
              <a:rPr lang="en-US" sz="2400">
                <a:solidFill>
                  <a:srgbClr val="000000"/>
                </a:solidFill>
                <a:latin typeface="Arimo"/>
                <a:ea typeface="Arimo"/>
                <a:cs typeface="Arimo"/>
                <a:sym typeface="Arimo"/>
              </a:rPr>
              <a:t>Rowena </a:t>
            </a:r>
          </a:p>
          <a:p>
            <a:pPr algn="ctr">
              <a:lnSpc>
                <a:spcPts val="2592"/>
              </a:lnSpc>
              <a:spcBef>
                <a:spcPct val="0"/>
              </a:spcBef>
            </a:pPr>
            <a:r>
              <a:rPr lang="en-US" sz="2400">
                <a:solidFill>
                  <a:srgbClr val="000000"/>
                </a:solidFill>
                <a:latin typeface="Arimo"/>
                <a:ea typeface="Arimo"/>
                <a:cs typeface="Arimo"/>
                <a:sym typeface="Arimo"/>
              </a:rPr>
              <a:t>Rodrigues</a:t>
            </a:r>
          </a:p>
        </p:txBody>
      </p:sp>
      <p:sp>
        <p:nvSpPr>
          <p:cNvPr id="9" name="TextBox 9"/>
          <p:cNvSpPr txBox="1"/>
          <p:nvPr/>
        </p:nvSpPr>
        <p:spPr>
          <a:xfrm>
            <a:off x="8799439" y="3786951"/>
            <a:ext cx="678299" cy="341387"/>
          </a:xfrm>
          <a:prstGeom prst="rect">
            <a:avLst/>
          </a:prstGeom>
        </p:spPr>
        <p:txBody>
          <a:bodyPr lIns="0" tIns="0" rIns="0" bIns="0" rtlCol="0" anchor="t">
            <a:spAutoFit/>
          </a:bodyPr>
          <a:lstStyle/>
          <a:p>
            <a:pPr algn="ctr">
              <a:lnSpc>
                <a:spcPts val="2592"/>
              </a:lnSpc>
              <a:spcBef>
                <a:spcPct val="0"/>
              </a:spcBef>
            </a:pPr>
            <a:r>
              <a:rPr lang="en-US" sz="2400">
                <a:solidFill>
                  <a:srgbClr val="000000"/>
                </a:solidFill>
                <a:latin typeface="Arimo"/>
                <a:ea typeface="Arimo"/>
                <a:cs typeface="Arimo"/>
                <a:sym typeface="Arimo"/>
              </a:rPr>
              <a:t>2020</a:t>
            </a:r>
          </a:p>
        </p:txBody>
      </p:sp>
      <p:sp>
        <p:nvSpPr>
          <p:cNvPr id="10" name="TextBox 10"/>
          <p:cNvSpPr txBox="1"/>
          <p:nvPr/>
        </p:nvSpPr>
        <p:spPr>
          <a:xfrm>
            <a:off x="10837847" y="2424393"/>
            <a:ext cx="6708343" cy="3428274"/>
          </a:xfrm>
          <a:prstGeom prst="rect">
            <a:avLst/>
          </a:prstGeom>
        </p:spPr>
        <p:txBody>
          <a:bodyPr lIns="0" tIns="0" rIns="0" bIns="0" rtlCol="0" anchor="t">
            <a:spAutoFit/>
          </a:bodyPr>
          <a:lstStyle/>
          <a:p>
            <a:pPr algn="ctr">
              <a:lnSpc>
                <a:spcPts val="3068"/>
              </a:lnSpc>
            </a:pPr>
            <a:endParaRPr/>
          </a:p>
          <a:p>
            <a:pPr algn="ctr">
              <a:lnSpc>
                <a:spcPts val="3068"/>
              </a:lnSpc>
            </a:pPr>
            <a:r>
              <a:rPr lang="en-US" sz="2239">
                <a:solidFill>
                  <a:srgbClr val="000000"/>
                </a:solidFill>
                <a:latin typeface="Arimo"/>
                <a:ea typeface="Arimo"/>
                <a:cs typeface="Arimo"/>
                <a:sym typeface="Arimo"/>
              </a:rPr>
              <a:t> This article provides overview of how AI affects legal and human rights issues, including lack of transparency, cybersecurity risks, privacy and data protection, Legal status.it can be solved by identifying and fixing risks early. Involving more people in AI policy decision. We can Make strong laws to protect privacy. </a:t>
            </a:r>
          </a:p>
          <a:p>
            <a:pPr algn="ctr">
              <a:lnSpc>
                <a:spcPts val="3068"/>
              </a:lnSpc>
            </a:pPr>
            <a:endParaRPr lang="en-US" sz="2239">
              <a:solidFill>
                <a:srgbClr val="000000"/>
              </a:solidFill>
              <a:latin typeface="Arimo"/>
              <a:ea typeface="Arimo"/>
              <a:cs typeface="Arimo"/>
              <a:sym typeface="Arim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452309" y="791179"/>
          <a:ext cx="17383382" cy="9325880"/>
        </p:xfrm>
        <a:graphic>
          <a:graphicData uri="http://schemas.openxmlformats.org/drawingml/2006/table">
            <a:tbl>
              <a:tblPr/>
              <a:tblGrid>
                <a:gridCol w="1540742">
                  <a:extLst>
                    <a:ext uri="{9D8B030D-6E8A-4147-A177-3AD203B41FA5}">
                      <a16:colId xmlns:a16="http://schemas.microsoft.com/office/drawing/2014/main" val="20000"/>
                    </a:ext>
                  </a:extLst>
                </a:gridCol>
                <a:gridCol w="2959332">
                  <a:extLst>
                    <a:ext uri="{9D8B030D-6E8A-4147-A177-3AD203B41FA5}">
                      <a16:colId xmlns:a16="http://schemas.microsoft.com/office/drawing/2014/main" val="20001"/>
                    </a:ext>
                  </a:extLst>
                </a:gridCol>
                <a:gridCol w="2918177">
                  <a:extLst>
                    <a:ext uri="{9D8B030D-6E8A-4147-A177-3AD203B41FA5}">
                      <a16:colId xmlns:a16="http://schemas.microsoft.com/office/drawing/2014/main" val="20002"/>
                    </a:ext>
                  </a:extLst>
                </a:gridCol>
                <a:gridCol w="2893746">
                  <a:extLst>
                    <a:ext uri="{9D8B030D-6E8A-4147-A177-3AD203B41FA5}">
                      <a16:colId xmlns:a16="http://schemas.microsoft.com/office/drawing/2014/main" val="20003"/>
                    </a:ext>
                  </a:extLst>
                </a:gridCol>
                <a:gridCol w="7071385">
                  <a:extLst>
                    <a:ext uri="{9D8B030D-6E8A-4147-A177-3AD203B41FA5}">
                      <a16:colId xmlns:a16="http://schemas.microsoft.com/office/drawing/2014/main" val="20004"/>
                    </a:ext>
                  </a:extLst>
                </a:gridCol>
              </a:tblGrid>
              <a:tr h="4573537">
                <a:tc>
                  <a:txBody>
                    <a:bodyPr/>
                    <a:lstStyle/>
                    <a:p>
                      <a:pPr algn="ctr">
                        <a:lnSpc>
                          <a:spcPts val="4199"/>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752343">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3"/>
          <p:cNvSpPr txBox="1"/>
          <p:nvPr/>
        </p:nvSpPr>
        <p:spPr>
          <a:xfrm>
            <a:off x="981015" y="2639848"/>
            <a:ext cx="381476" cy="521600"/>
          </a:xfrm>
          <a:prstGeom prst="rect">
            <a:avLst/>
          </a:prstGeom>
        </p:spPr>
        <p:txBody>
          <a:bodyPr lIns="0" tIns="0" rIns="0" bIns="0" rtlCol="0" anchor="t">
            <a:spAutoFit/>
          </a:bodyPr>
          <a:lstStyle/>
          <a:p>
            <a:pPr algn="ctr">
              <a:lnSpc>
                <a:spcPts val="3888"/>
              </a:lnSpc>
              <a:spcBef>
                <a:spcPct val="0"/>
              </a:spcBef>
            </a:pPr>
            <a:r>
              <a:rPr lang="en-US" sz="3600">
                <a:solidFill>
                  <a:srgbClr val="000000"/>
                </a:solidFill>
                <a:latin typeface="Arimo"/>
                <a:ea typeface="Arimo"/>
                <a:cs typeface="Arimo"/>
                <a:sym typeface="Arimo"/>
              </a:rPr>
              <a:t>3.</a:t>
            </a:r>
          </a:p>
        </p:txBody>
      </p:sp>
      <p:sp>
        <p:nvSpPr>
          <p:cNvPr id="4" name="TextBox 4"/>
          <p:cNvSpPr txBox="1"/>
          <p:nvPr/>
        </p:nvSpPr>
        <p:spPr>
          <a:xfrm>
            <a:off x="1952463" y="1744471"/>
            <a:ext cx="2828333" cy="2226156"/>
          </a:xfrm>
          <a:prstGeom prst="rect">
            <a:avLst/>
          </a:prstGeom>
        </p:spPr>
        <p:txBody>
          <a:bodyPr lIns="0" tIns="0" rIns="0" bIns="0" rtlCol="0" anchor="t">
            <a:spAutoFit/>
          </a:bodyPr>
          <a:lstStyle/>
          <a:p>
            <a:pPr algn="ctr">
              <a:lnSpc>
                <a:spcPts val="3577"/>
              </a:lnSpc>
            </a:pPr>
            <a:r>
              <a:rPr lang="en-US" sz="2400">
                <a:solidFill>
                  <a:srgbClr val="000000"/>
                </a:solidFill>
                <a:latin typeface="Arimo"/>
                <a:ea typeface="Arimo"/>
                <a:cs typeface="Arimo"/>
                <a:sym typeface="Arimo"/>
              </a:rPr>
              <a:t>Evaluating AI for Law: Bridging the Gap with</a:t>
            </a:r>
          </a:p>
          <a:p>
            <a:pPr algn="ctr">
              <a:lnSpc>
                <a:spcPts val="3577"/>
              </a:lnSpc>
            </a:pPr>
            <a:r>
              <a:rPr lang="en-US" sz="2400">
                <a:solidFill>
                  <a:srgbClr val="000000"/>
                </a:solidFill>
                <a:latin typeface="Arimo"/>
                <a:ea typeface="Arimo"/>
                <a:cs typeface="Arimo"/>
                <a:sym typeface="Arimo"/>
              </a:rPr>
              <a:t>Open-Source Solutions</a:t>
            </a:r>
          </a:p>
        </p:txBody>
      </p:sp>
      <p:sp>
        <p:nvSpPr>
          <p:cNvPr id="5" name="TextBox 5"/>
          <p:cNvSpPr txBox="1"/>
          <p:nvPr/>
        </p:nvSpPr>
        <p:spPr>
          <a:xfrm>
            <a:off x="5097698" y="1817091"/>
            <a:ext cx="2828333" cy="2322163"/>
          </a:xfrm>
          <a:prstGeom prst="rect">
            <a:avLst/>
          </a:prstGeom>
        </p:spPr>
        <p:txBody>
          <a:bodyPr lIns="0" tIns="0" rIns="0" bIns="0" rtlCol="0" anchor="t">
            <a:spAutoFit/>
          </a:bodyPr>
          <a:lstStyle/>
          <a:p>
            <a:pPr algn="ctr">
              <a:lnSpc>
                <a:spcPts val="3721"/>
              </a:lnSpc>
            </a:pPr>
            <a:r>
              <a:rPr lang="en-US" sz="2400">
                <a:solidFill>
                  <a:srgbClr val="000000"/>
                </a:solidFill>
                <a:latin typeface="Arimo"/>
                <a:ea typeface="Arimo"/>
                <a:cs typeface="Arimo"/>
                <a:sym typeface="Arimo"/>
              </a:rPr>
              <a:t>Rohan Bhambhoria, Samuel Dahan, Jonathan Li, Xiaodan Zhu</a:t>
            </a:r>
          </a:p>
          <a:p>
            <a:pPr algn="ctr">
              <a:lnSpc>
                <a:spcPts val="3721"/>
              </a:lnSpc>
            </a:pPr>
            <a:endParaRPr lang="en-US" sz="2400">
              <a:solidFill>
                <a:srgbClr val="000000"/>
              </a:solidFill>
              <a:latin typeface="Arimo"/>
              <a:ea typeface="Arimo"/>
              <a:cs typeface="Arimo"/>
              <a:sym typeface="Arimo"/>
            </a:endParaRPr>
          </a:p>
        </p:txBody>
      </p:sp>
      <p:sp>
        <p:nvSpPr>
          <p:cNvPr id="6" name="TextBox 6"/>
          <p:cNvSpPr txBox="1"/>
          <p:nvPr/>
        </p:nvSpPr>
        <p:spPr>
          <a:xfrm>
            <a:off x="7926031" y="2459630"/>
            <a:ext cx="2828333" cy="341387"/>
          </a:xfrm>
          <a:prstGeom prst="rect">
            <a:avLst/>
          </a:prstGeom>
        </p:spPr>
        <p:txBody>
          <a:bodyPr lIns="0" tIns="0" rIns="0" bIns="0" rtlCol="0" anchor="t">
            <a:spAutoFit/>
          </a:bodyPr>
          <a:lstStyle/>
          <a:p>
            <a:pPr algn="ctr">
              <a:lnSpc>
                <a:spcPts val="2592"/>
              </a:lnSpc>
              <a:spcBef>
                <a:spcPct val="0"/>
              </a:spcBef>
            </a:pPr>
            <a:r>
              <a:rPr lang="en-US" sz="2400">
                <a:solidFill>
                  <a:srgbClr val="000000"/>
                </a:solidFill>
                <a:latin typeface="Arimo"/>
                <a:ea typeface="Arimo"/>
                <a:cs typeface="Arimo"/>
                <a:sym typeface="Arimo"/>
              </a:rPr>
              <a:t>18 April 2024</a:t>
            </a:r>
          </a:p>
        </p:txBody>
      </p:sp>
      <p:sp>
        <p:nvSpPr>
          <p:cNvPr id="7" name="TextBox 7"/>
          <p:cNvSpPr txBox="1"/>
          <p:nvPr/>
        </p:nvSpPr>
        <p:spPr>
          <a:xfrm>
            <a:off x="10964829" y="942975"/>
            <a:ext cx="6294471" cy="4102959"/>
          </a:xfrm>
          <a:prstGeom prst="rect">
            <a:avLst/>
          </a:prstGeom>
        </p:spPr>
        <p:txBody>
          <a:bodyPr lIns="0" tIns="0" rIns="0" bIns="0" rtlCol="0" anchor="t">
            <a:spAutoFit/>
          </a:bodyPr>
          <a:lstStyle/>
          <a:p>
            <a:pPr algn="ctr">
              <a:lnSpc>
                <a:spcPts val="3649"/>
              </a:lnSpc>
            </a:pPr>
            <a:r>
              <a:rPr lang="en-US" sz="2400">
                <a:solidFill>
                  <a:srgbClr val="000000"/>
                </a:solidFill>
                <a:latin typeface="Arimo"/>
                <a:ea typeface="Arimo"/>
                <a:cs typeface="Arimo"/>
                <a:sym typeface="Arimo"/>
              </a:rPr>
              <a:t>AI tools like chatGPT answers some legal questions, but they are not always reliable as these are wrong or hallucinated (Fabricated). It lacks deep legal understanding. Researchers suggest building AI systems that are more accurate, fair, and ethical. We have to build law specific models from scratch, using LLMs on legal data, train smaller legal models with detailed human feedback</a:t>
            </a:r>
          </a:p>
        </p:txBody>
      </p:sp>
      <p:sp>
        <p:nvSpPr>
          <p:cNvPr id="8" name="TextBox 8"/>
          <p:cNvSpPr txBox="1"/>
          <p:nvPr/>
        </p:nvSpPr>
        <p:spPr>
          <a:xfrm>
            <a:off x="1028700" y="6981253"/>
            <a:ext cx="381476" cy="521600"/>
          </a:xfrm>
          <a:prstGeom prst="rect">
            <a:avLst/>
          </a:prstGeom>
        </p:spPr>
        <p:txBody>
          <a:bodyPr lIns="0" tIns="0" rIns="0" bIns="0" rtlCol="0" anchor="t">
            <a:spAutoFit/>
          </a:bodyPr>
          <a:lstStyle/>
          <a:p>
            <a:pPr algn="ctr">
              <a:lnSpc>
                <a:spcPts val="3888"/>
              </a:lnSpc>
              <a:spcBef>
                <a:spcPct val="0"/>
              </a:spcBef>
            </a:pPr>
            <a:r>
              <a:rPr lang="en-US" sz="3600">
                <a:solidFill>
                  <a:srgbClr val="000000"/>
                </a:solidFill>
                <a:latin typeface="Arimo"/>
                <a:ea typeface="Arimo"/>
                <a:cs typeface="Arimo"/>
                <a:sym typeface="Arimo"/>
              </a:rPr>
              <a:t>4.</a:t>
            </a:r>
          </a:p>
        </p:txBody>
      </p:sp>
      <p:sp>
        <p:nvSpPr>
          <p:cNvPr id="9" name="TextBox 9"/>
          <p:cNvSpPr txBox="1"/>
          <p:nvPr/>
        </p:nvSpPr>
        <p:spPr>
          <a:xfrm>
            <a:off x="1952463" y="5951034"/>
            <a:ext cx="2828333" cy="4019905"/>
          </a:xfrm>
          <a:prstGeom prst="rect">
            <a:avLst/>
          </a:prstGeom>
        </p:spPr>
        <p:txBody>
          <a:bodyPr lIns="0" tIns="0" rIns="0" bIns="0" rtlCol="0" anchor="t">
            <a:spAutoFit/>
          </a:bodyPr>
          <a:lstStyle/>
          <a:p>
            <a:pPr algn="ctr">
              <a:lnSpc>
                <a:spcPts val="3553"/>
              </a:lnSpc>
            </a:pPr>
            <a:r>
              <a:rPr lang="en-US" sz="2400">
                <a:solidFill>
                  <a:srgbClr val="000000"/>
                </a:solidFill>
                <a:latin typeface="Arimo"/>
                <a:ea typeface="Arimo"/>
                <a:cs typeface="Arimo"/>
                <a:sym typeface="Arimo"/>
              </a:rPr>
              <a:t>Enhancing Legal Document Management Efficiency: An AI-Powered Solution Addressing Interpretation Challenges</a:t>
            </a:r>
          </a:p>
          <a:p>
            <a:pPr algn="ctr">
              <a:lnSpc>
                <a:spcPts val="3553"/>
              </a:lnSpc>
            </a:pPr>
            <a:endParaRPr lang="en-US" sz="2400">
              <a:solidFill>
                <a:srgbClr val="000000"/>
              </a:solidFill>
              <a:latin typeface="Arimo"/>
              <a:ea typeface="Arimo"/>
              <a:cs typeface="Arimo"/>
              <a:sym typeface="Arimo"/>
            </a:endParaRPr>
          </a:p>
        </p:txBody>
      </p:sp>
      <p:sp>
        <p:nvSpPr>
          <p:cNvPr id="10" name="TextBox 10"/>
          <p:cNvSpPr txBox="1"/>
          <p:nvPr/>
        </p:nvSpPr>
        <p:spPr>
          <a:xfrm>
            <a:off x="5097698" y="6356984"/>
            <a:ext cx="2828333" cy="2043668"/>
          </a:xfrm>
          <a:prstGeom prst="rect">
            <a:avLst/>
          </a:prstGeom>
        </p:spPr>
        <p:txBody>
          <a:bodyPr lIns="0" tIns="0" rIns="0" bIns="0" rtlCol="0" anchor="t">
            <a:spAutoFit/>
          </a:bodyPr>
          <a:lstStyle/>
          <a:p>
            <a:pPr algn="ctr">
              <a:lnSpc>
                <a:spcPts val="3288"/>
              </a:lnSpc>
            </a:pPr>
            <a:r>
              <a:rPr lang="en-US" sz="2400">
                <a:solidFill>
                  <a:srgbClr val="000000"/>
                </a:solidFill>
                <a:latin typeface="Arimo"/>
                <a:ea typeface="Arimo"/>
                <a:cs typeface="Arimo"/>
                <a:sym typeface="Arimo"/>
              </a:rPr>
              <a:t>K. Meena, Gangisetty Tanusha, G. Renuka, Kooram Saraswathi, Dr. S. Anuradha</a:t>
            </a:r>
          </a:p>
        </p:txBody>
      </p:sp>
      <p:sp>
        <p:nvSpPr>
          <p:cNvPr id="11" name="TextBox 11"/>
          <p:cNvSpPr txBox="1"/>
          <p:nvPr/>
        </p:nvSpPr>
        <p:spPr>
          <a:xfrm>
            <a:off x="8468956" y="7161466"/>
            <a:ext cx="1372910" cy="341387"/>
          </a:xfrm>
          <a:prstGeom prst="rect">
            <a:avLst/>
          </a:prstGeom>
        </p:spPr>
        <p:txBody>
          <a:bodyPr lIns="0" tIns="0" rIns="0" bIns="0" rtlCol="0" anchor="t">
            <a:spAutoFit/>
          </a:bodyPr>
          <a:lstStyle/>
          <a:p>
            <a:pPr algn="ctr">
              <a:lnSpc>
                <a:spcPts val="2592"/>
              </a:lnSpc>
              <a:spcBef>
                <a:spcPct val="0"/>
              </a:spcBef>
            </a:pPr>
            <a:r>
              <a:rPr lang="en-US" sz="2400">
                <a:solidFill>
                  <a:srgbClr val="000000"/>
                </a:solidFill>
                <a:latin typeface="Arimo"/>
                <a:ea typeface="Arimo"/>
                <a:cs typeface="Arimo"/>
                <a:sym typeface="Arimo"/>
              </a:rPr>
              <a:t>April 2024</a:t>
            </a:r>
          </a:p>
        </p:txBody>
      </p:sp>
      <p:sp>
        <p:nvSpPr>
          <p:cNvPr id="12" name="TextBox 12"/>
          <p:cNvSpPr txBox="1"/>
          <p:nvPr/>
        </p:nvSpPr>
        <p:spPr>
          <a:xfrm>
            <a:off x="10964829" y="5576361"/>
            <a:ext cx="6395831" cy="4394579"/>
          </a:xfrm>
          <a:prstGeom prst="rect">
            <a:avLst/>
          </a:prstGeom>
        </p:spPr>
        <p:txBody>
          <a:bodyPr lIns="0" tIns="0" rIns="0" bIns="0" rtlCol="0" anchor="t">
            <a:spAutoFit/>
          </a:bodyPr>
          <a:lstStyle/>
          <a:p>
            <a:pPr algn="ctr">
              <a:lnSpc>
                <a:spcPts val="3159"/>
              </a:lnSpc>
            </a:pPr>
            <a:r>
              <a:rPr lang="en-US" sz="2340">
                <a:solidFill>
                  <a:srgbClr val="000000"/>
                </a:solidFill>
                <a:latin typeface="Arimo"/>
                <a:ea typeface="Arimo"/>
                <a:cs typeface="Arimo"/>
                <a:sym typeface="Arimo"/>
              </a:rPr>
              <a:t>Proposes an AI-driven system to improve legal document management and interpretation.</a:t>
            </a:r>
          </a:p>
          <a:p>
            <a:pPr algn="ctr">
              <a:lnSpc>
                <a:spcPts val="3159"/>
              </a:lnSpc>
            </a:pPr>
            <a:r>
              <a:rPr lang="en-US" sz="2340">
                <a:solidFill>
                  <a:srgbClr val="000000"/>
                </a:solidFill>
                <a:latin typeface="Arimo"/>
                <a:ea typeface="Arimo"/>
                <a:cs typeface="Arimo"/>
                <a:sym typeface="Arimo"/>
              </a:rPr>
              <a:t>Compares ML models like Random Forest, CNN, and Decision Tree—Random Forest performs best (≈89% accuracy).</a:t>
            </a:r>
          </a:p>
          <a:p>
            <a:pPr algn="ctr">
              <a:lnSpc>
                <a:spcPts val="3159"/>
              </a:lnSpc>
            </a:pPr>
            <a:r>
              <a:rPr lang="en-US" sz="2340">
                <a:solidFill>
                  <a:srgbClr val="000000"/>
                </a:solidFill>
                <a:latin typeface="Arimo"/>
                <a:ea typeface="Arimo"/>
                <a:cs typeface="Arimo"/>
                <a:sym typeface="Arimo"/>
              </a:rPr>
              <a:t>Reduces errors, time, and workload in legal case preparation.</a:t>
            </a:r>
          </a:p>
          <a:p>
            <a:pPr algn="ctr">
              <a:lnSpc>
                <a:spcPts val="3159"/>
              </a:lnSpc>
            </a:pPr>
            <a:r>
              <a:rPr lang="en-US" sz="2340">
                <a:solidFill>
                  <a:srgbClr val="000000"/>
                </a:solidFill>
                <a:latin typeface="Arimo"/>
                <a:ea typeface="Arimo"/>
                <a:cs typeface="Arimo"/>
                <a:sym typeface="Arimo"/>
              </a:rPr>
              <a:t>Ensures ethical AI use with focus on transparency and data privacy.</a:t>
            </a:r>
          </a:p>
          <a:p>
            <a:pPr algn="ctr">
              <a:lnSpc>
                <a:spcPts val="3159"/>
              </a:lnSpc>
            </a:pPr>
            <a:r>
              <a:rPr lang="en-US" sz="2340">
                <a:solidFill>
                  <a:srgbClr val="000000"/>
                </a:solidFill>
                <a:latin typeface="Arimo"/>
                <a:ea typeface="Arimo"/>
                <a:cs typeface="Arimo"/>
                <a:sym typeface="Arimo"/>
              </a:rPr>
              <a:t>Concludes AI can help accelerate court processes and enhance legal efficiency.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524878" y="671794"/>
          <a:ext cx="17238243" cy="9233443"/>
        </p:xfrm>
        <a:graphic>
          <a:graphicData uri="http://schemas.openxmlformats.org/drawingml/2006/table">
            <a:tbl>
              <a:tblPr/>
              <a:tblGrid>
                <a:gridCol w="1436452">
                  <a:extLst>
                    <a:ext uri="{9D8B030D-6E8A-4147-A177-3AD203B41FA5}">
                      <a16:colId xmlns:a16="http://schemas.microsoft.com/office/drawing/2014/main" val="20000"/>
                    </a:ext>
                  </a:extLst>
                </a:gridCol>
                <a:gridCol w="2994420">
                  <a:extLst>
                    <a:ext uri="{9D8B030D-6E8A-4147-A177-3AD203B41FA5}">
                      <a16:colId xmlns:a16="http://schemas.microsoft.com/office/drawing/2014/main" val="20001"/>
                    </a:ext>
                  </a:extLst>
                </a:gridCol>
                <a:gridCol w="2949684">
                  <a:extLst>
                    <a:ext uri="{9D8B030D-6E8A-4147-A177-3AD203B41FA5}">
                      <a16:colId xmlns:a16="http://schemas.microsoft.com/office/drawing/2014/main" val="20002"/>
                    </a:ext>
                  </a:extLst>
                </a:gridCol>
                <a:gridCol w="3020334">
                  <a:extLst>
                    <a:ext uri="{9D8B030D-6E8A-4147-A177-3AD203B41FA5}">
                      <a16:colId xmlns:a16="http://schemas.microsoft.com/office/drawing/2014/main" val="20003"/>
                    </a:ext>
                  </a:extLst>
                </a:gridCol>
                <a:gridCol w="6837353">
                  <a:extLst>
                    <a:ext uri="{9D8B030D-6E8A-4147-A177-3AD203B41FA5}">
                      <a16:colId xmlns:a16="http://schemas.microsoft.com/office/drawing/2014/main" val="20004"/>
                    </a:ext>
                  </a:extLst>
                </a:gridCol>
              </a:tblGrid>
              <a:tr h="4581379">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919"/>
                        </a:lnSpc>
                        <a:defRPr/>
                      </a:pPr>
                      <a:r>
                        <a:rPr lang="en-US" sz="2799">
                          <a:solidFill>
                            <a:srgbClr val="000000"/>
                          </a:solidFill>
                          <a:latin typeface="Arimo"/>
                          <a:ea typeface="Arimo"/>
                          <a:cs typeface="Arimo"/>
                          <a:sym typeface="Arimo"/>
                        </a:rPr>
                        <a:t>The State of Legal Tech in India</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079"/>
                        </a:lnSpc>
                        <a:defRPr/>
                      </a:pPr>
                      <a:r>
                        <a:rPr lang="en-US" sz="2199">
                          <a:solidFill>
                            <a:srgbClr val="000000"/>
                          </a:solidFill>
                          <a:latin typeface="Arimo"/>
                          <a:ea typeface="Arimo"/>
                          <a:cs typeface="Arimo"/>
                          <a:sym typeface="Arimo"/>
                        </a:rPr>
                        <a:t>Manupatra Academy:</a:t>
                      </a:r>
                      <a:endParaRPr lang="en-US" sz="1100"/>
                    </a:p>
                    <a:p>
                      <a:pPr algn="l">
                        <a:lnSpc>
                          <a:spcPts val="3779"/>
                        </a:lnSpc>
                      </a:pPr>
                      <a:r>
                        <a:rPr lang="en-US" sz="2699">
                          <a:solidFill>
                            <a:srgbClr val="000000"/>
                          </a:solidFill>
                          <a:latin typeface="Arimo"/>
                          <a:ea typeface="Arimo"/>
                          <a:cs typeface="Arimo"/>
                          <a:sym typeface="Arimo"/>
                        </a:rPr>
                        <a:t>A pioneer in online legal research in India since 2000</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919"/>
                        </a:lnSpc>
                        <a:defRPr/>
                      </a:pPr>
                      <a:r>
                        <a:rPr lang="en-US" sz="2799">
                          <a:solidFill>
                            <a:srgbClr val="000000"/>
                          </a:solidFill>
                          <a:latin typeface="Arimo"/>
                          <a:ea typeface="Arimo"/>
                          <a:cs typeface="Arimo"/>
                          <a:sym typeface="Arimo"/>
                        </a:rPr>
                        <a:t>Survey report In 2025</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453388" lvl="1" indent="-226694" algn="l">
                        <a:lnSpc>
                          <a:spcPts val="2939"/>
                        </a:lnSpc>
                        <a:buFont typeface="Arial"/>
                        <a:buChar char="•"/>
                        <a:defRPr/>
                      </a:pPr>
                      <a:r>
                        <a:rPr lang="en-US" sz="2099" b="1">
                          <a:solidFill>
                            <a:srgbClr val="000000"/>
                          </a:solidFill>
                          <a:latin typeface="Arimo Bold"/>
                          <a:ea typeface="Arimo Bold"/>
                          <a:cs typeface="Arimo Bold"/>
                          <a:sym typeface="Arimo Bold"/>
                        </a:rPr>
                        <a:t>78.4% project AI's main role to be in Legal Research.</a:t>
                      </a:r>
                      <a:endParaRPr lang="en-US" sz="1100"/>
                    </a:p>
                    <a:p>
                      <a:pPr marL="453388" lvl="1" indent="-226694" algn="l">
                        <a:lnSpc>
                          <a:spcPts val="2939"/>
                        </a:lnSpc>
                        <a:buFont typeface="Arial"/>
                        <a:buChar char="•"/>
                      </a:pPr>
                      <a:r>
                        <a:rPr lang="en-US" sz="2099" b="1">
                          <a:solidFill>
                            <a:srgbClr val="000000"/>
                          </a:solidFill>
                          <a:latin typeface="Arimo Bold"/>
                          <a:ea typeface="Arimo Bold"/>
                          <a:cs typeface="Arimo Bold"/>
                          <a:sym typeface="Arimo Bold"/>
                        </a:rPr>
                        <a:t>76.7% expect AI to reduce time on mundane tasks.</a:t>
                      </a:r>
                    </a:p>
                    <a:p>
                      <a:pPr marL="453388" lvl="1" indent="-226694" algn="l">
                        <a:lnSpc>
                          <a:spcPts val="2939"/>
                        </a:lnSpc>
                        <a:buFont typeface="Arial"/>
                        <a:buChar char="•"/>
                      </a:pPr>
                      <a:r>
                        <a:rPr lang="en-US" sz="2099" b="1">
                          <a:solidFill>
                            <a:srgbClr val="000000"/>
                          </a:solidFill>
                          <a:latin typeface="Arimo Bold"/>
                          <a:ea typeface="Arimo Bold"/>
                          <a:cs typeface="Arimo Bold"/>
                          <a:sym typeface="Arimo Bold"/>
                        </a:rPr>
                        <a:t>73.7% already have hands-on experience with Generative AI tools.</a:t>
                      </a:r>
                    </a:p>
                    <a:p>
                      <a:pPr marL="453388" lvl="1" indent="-226694" algn="l">
                        <a:lnSpc>
                          <a:spcPts val="2939"/>
                        </a:lnSpc>
                        <a:buFont typeface="Arial"/>
                        <a:buChar char="•"/>
                      </a:pPr>
                      <a:r>
                        <a:rPr lang="en-US" sz="2099" b="1">
                          <a:solidFill>
                            <a:srgbClr val="000000"/>
                          </a:solidFill>
                          <a:latin typeface="Arimo Bold"/>
                          <a:ea typeface="Arimo Bold"/>
                          <a:cs typeface="Arimo Bold"/>
                          <a:sym typeface="Arimo Bold"/>
                        </a:rPr>
                        <a:t>61.1% name Data Security and Privacy as the biggest barrier.</a:t>
                      </a:r>
                    </a:p>
                    <a:p>
                      <a:pPr marL="453388" lvl="1" indent="-226694" algn="l">
                        <a:lnSpc>
                          <a:spcPts val="2939"/>
                        </a:lnSpc>
                        <a:buFont typeface="Arial"/>
                        <a:buChar char="•"/>
                      </a:pPr>
                      <a:r>
                        <a:rPr lang="en-US" sz="2099" b="1">
                          <a:solidFill>
                            <a:srgbClr val="000000"/>
                          </a:solidFill>
                          <a:latin typeface="Arimo Bold"/>
                          <a:ea typeface="Arimo Bold"/>
                          <a:cs typeface="Arimo Bold"/>
                          <a:sym typeface="Arimo Bold"/>
                        </a:rPr>
                        <a:t>AI hallucination worries 47.9%, mandating human oversight.</a:t>
                      </a:r>
                    </a:p>
                    <a:p>
                      <a:pPr algn="l">
                        <a:lnSpc>
                          <a:spcPts val="2939"/>
                        </a:lnSpc>
                      </a:pPr>
                      <a:endParaRPr lang="en-US" sz="2099" b="1">
                        <a:solidFill>
                          <a:srgbClr val="000000"/>
                        </a:solidFill>
                        <a:latin typeface="Arimo Bold"/>
                        <a:ea typeface="Arimo Bold"/>
                        <a:cs typeface="Arimo Bold"/>
                        <a:sym typeface="Arimo Bold"/>
                      </a:endParaRP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652064">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919"/>
                        </a:lnSpc>
                        <a:defRPr/>
                      </a:pPr>
                      <a:r>
                        <a:rPr lang="en-US" sz="2799">
                          <a:solidFill>
                            <a:srgbClr val="000000"/>
                          </a:solidFill>
                          <a:latin typeface="Arimo"/>
                          <a:ea typeface="Arimo"/>
                          <a:cs typeface="Arimo"/>
                          <a:sym typeface="Arimo"/>
                        </a:rPr>
                        <a:t>Artificial Intelligence (AI) in the Indian Legal System</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499"/>
                        </a:lnSpc>
                        <a:defRPr/>
                      </a:pPr>
                      <a:r>
                        <a:rPr lang="en-US" sz="2499">
                          <a:solidFill>
                            <a:srgbClr val="000000"/>
                          </a:solidFill>
                          <a:latin typeface="Arimo"/>
                          <a:ea typeface="Arimo"/>
                          <a:cs typeface="Arimo"/>
                          <a:sym typeface="Arimo"/>
                        </a:rPr>
                        <a:t> Prof. (Dr.) Surendra Pathak and Dr. Ambuj Sharma</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3499"/>
                        </a:lnSpc>
                        <a:defRPr/>
                      </a:pPr>
                      <a:r>
                        <a:rPr lang="en-US" sz="2499">
                          <a:solidFill>
                            <a:srgbClr val="000000"/>
                          </a:solidFill>
                          <a:latin typeface="Arimo"/>
                          <a:ea typeface="Arimo"/>
                          <a:cs typeface="Arimo"/>
                          <a:sym typeface="Arimo"/>
                        </a:rPr>
                        <a:t>KamKus College of Law</a:t>
                      </a:r>
                      <a:endParaRPr lang="en-US" sz="1100"/>
                    </a:p>
                    <a:p>
                      <a:pPr algn="l">
                        <a:lnSpc>
                          <a:spcPts val="3499"/>
                        </a:lnSpc>
                      </a:pPr>
                      <a:r>
                        <a:rPr lang="en-US" sz="2499">
                          <a:solidFill>
                            <a:srgbClr val="000000"/>
                          </a:solidFill>
                          <a:latin typeface="Arimo"/>
                          <a:ea typeface="Arimo"/>
                          <a:cs typeface="Arimo"/>
                          <a:sym typeface="Arimo"/>
                        </a:rPr>
                        <a:t>September 4, 2025.</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453388" lvl="1" indent="-226694" algn="l">
                        <a:lnSpc>
                          <a:spcPts val="2939"/>
                        </a:lnSpc>
                        <a:buFont typeface="Arial"/>
                        <a:buChar char="•"/>
                        <a:defRPr/>
                      </a:pPr>
                      <a:r>
                        <a:rPr lang="en-US" sz="2099" b="1">
                          <a:solidFill>
                            <a:srgbClr val="000000"/>
                          </a:solidFill>
                          <a:latin typeface="Arimo Bold"/>
                          <a:ea typeface="Arimo Bold"/>
                          <a:cs typeface="Arimo Bold"/>
                          <a:sym typeface="Arimo Bold"/>
                        </a:rPr>
                        <a:t>AI could cut judicial processing time by 40-60%.</a:t>
                      </a:r>
                      <a:endParaRPr lang="en-US" sz="1100"/>
                    </a:p>
                    <a:p>
                      <a:pPr marL="453388" lvl="1" indent="-226694" algn="l">
                        <a:lnSpc>
                          <a:spcPts val="2939"/>
                        </a:lnSpc>
                        <a:buFont typeface="Arial"/>
                        <a:buChar char="•"/>
                      </a:pPr>
                      <a:r>
                        <a:rPr lang="en-US" sz="2099" b="1">
                          <a:solidFill>
                            <a:srgbClr val="000000"/>
                          </a:solidFill>
                          <a:latin typeface="Arimo Bold"/>
                          <a:ea typeface="Arimo Bold"/>
                          <a:cs typeface="Arimo Bold"/>
                          <a:sym typeface="Arimo Bold"/>
                        </a:rPr>
                        <a:t>Advocates save 70-85% of research time using AI tools.</a:t>
                      </a:r>
                    </a:p>
                    <a:p>
                      <a:pPr marL="453388" lvl="1" indent="-226694" algn="l">
                        <a:lnSpc>
                          <a:spcPts val="2939"/>
                        </a:lnSpc>
                        <a:buFont typeface="Arial"/>
                        <a:buChar char="•"/>
                      </a:pPr>
                      <a:r>
                        <a:rPr lang="en-US" sz="2099" b="1">
                          <a:solidFill>
                            <a:srgbClr val="000000"/>
                          </a:solidFill>
                          <a:latin typeface="Arimo Bold"/>
                          <a:ea typeface="Arimo Bold"/>
                          <a:cs typeface="Arimo Bold"/>
                          <a:sym typeface="Arimo Bold"/>
                        </a:rPr>
                        <a:t>Law firms see a minimum 35% cost reduction via contract automation.</a:t>
                      </a:r>
                    </a:p>
                    <a:p>
                      <a:pPr marL="453388" lvl="1" indent="-226694" algn="l">
                        <a:lnSpc>
                          <a:spcPts val="2939"/>
                        </a:lnSpc>
                        <a:buFont typeface="Arial"/>
                        <a:buChar char="•"/>
                      </a:pPr>
                      <a:r>
                        <a:rPr lang="en-US" sz="2099" b="1">
                          <a:solidFill>
                            <a:srgbClr val="000000"/>
                          </a:solidFill>
                          <a:latin typeface="Arimo Bold"/>
                          <a:ea typeface="Arimo Bold"/>
                          <a:cs typeface="Arimo Bold"/>
                          <a:sym typeface="Arimo Bold"/>
                        </a:rPr>
                        <a:t>Predictive analysis boosts case outcome accuracy to 70-80%.</a:t>
                      </a:r>
                    </a:p>
                    <a:p>
                      <a:pPr marL="453388" lvl="1" indent="-226694" algn="l">
                        <a:lnSpc>
                          <a:spcPts val="2939"/>
                        </a:lnSpc>
                        <a:buFont typeface="Arial"/>
                        <a:buChar char="•"/>
                      </a:pPr>
                      <a:r>
                        <a:rPr lang="en-US" sz="2099" b="1">
                          <a:solidFill>
                            <a:srgbClr val="000000"/>
                          </a:solidFill>
                          <a:latin typeface="Arimo Bold"/>
                          <a:ea typeface="Arimo Bold"/>
                          <a:cs typeface="Arimo Bold"/>
                          <a:sym typeface="Arimo Bold"/>
                        </a:rPr>
                        <a:t>15-20% of law curriculum must cover AI ethics and technology.</a:t>
                      </a:r>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3"/>
          <p:cNvSpPr txBox="1"/>
          <p:nvPr/>
        </p:nvSpPr>
        <p:spPr>
          <a:xfrm>
            <a:off x="-7338421" y="2916930"/>
            <a:ext cx="17238243" cy="521600"/>
          </a:xfrm>
          <a:prstGeom prst="rect">
            <a:avLst/>
          </a:prstGeom>
        </p:spPr>
        <p:txBody>
          <a:bodyPr lIns="0" tIns="0" rIns="0" bIns="0" rtlCol="0" anchor="t">
            <a:spAutoFit/>
          </a:bodyPr>
          <a:lstStyle/>
          <a:p>
            <a:pPr algn="ctr">
              <a:lnSpc>
                <a:spcPts val="3888"/>
              </a:lnSpc>
              <a:spcBef>
                <a:spcPct val="0"/>
              </a:spcBef>
            </a:pPr>
            <a:r>
              <a:rPr lang="en-US" sz="3600">
                <a:solidFill>
                  <a:srgbClr val="000000"/>
                </a:solidFill>
                <a:latin typeface="Arimo"/>
                <a:ea typeface="Arimo"/>
                <a:cs typeface="Arimo"/>
                <a:sym typeface="Arimo"/>
              </a:rPr>
              <a:t>5.</a:t>
            </a:r>
          </a:p>
        </p:txBody>
      </p:sp>
      <p:sp>
        <p:nvSpPr>
          <p:cNvPr id="4" name="TextBox 4"/>
          <p:cNvSpPr txBox="1"/>
          <p:nvPr/>
        </p:nvSpPr>
        <p:spPr>
          <a:xfrm>
            <a:off x="1028700" y="7003212"/>
            <a:ext cx="381476" cy="521600"/>
          </a:xfrm>
          <a:prstGeom prst="rect">
            <a:avLst/>
          </a:prstGeom>
        </p:spPr>
        <p:txBody>
          <a:bodyPr lIns="0" tIns="0" rIns="0" bIns="0" rtlCol="0" anchor="t">
            <a:spAutoFit/>
          </a:bodyPr>
          <a:lstStyle/>
          <a:p>
            <a:pPr algn="ctr">
              <a:lnSpc>
                <a:spcPts val="3888"/>
              </a:lnSpc>
              <a:spcBef>
                <a:spcPct val="0"/>
              </a:spcBef>
            </a:pPr>
            <a:r>
              <a:rPr lang="en-US" sz="3600">
                <a:solidFill>
                  <a:srgbClr val="000000"/>
                </a:solidFill>
                <a:latin typeface="Arimo"/>
                <a:ea typeface="Arimo"/>
                <a:cs typeface="Arimo"/>
                <a:sym typeface="Arimo"/>
              </a:rPr>
              <a:t>6.</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308658" y="330366"/>
          <a:ext cx="17774974" cy="9726515"/>
        </p:xfrm>
        <a:graphic>
          <a:graphicData uri="http://schemas.openxmlformats.org/drawingml/2006/table">
            <a:tbl>
              <a:tblPr/>
              <a:tblGrid>
                <a:gridCol w="984615">
                  <a:extLst>
                    <a:ext uri="{9D8B030D-6E8A-4147-A177-3AD203B41FA5}">
                      <a16:colId xmlns:a16="http://schemas.microsoft.com/office/drawing/2014/main" val="20000"/>
                    </a:ext>
                  </a:extLst>
                </a:gridCol>
                <a:gridCol w="2710344">
                  <a:extLst>
                    <a:ext uri="{9D8B030D-6E8A-4147-A177-3AD203B41FA5}">
                      <a16:colId xmlns:a16="http://schemas.microsoft.com/office/drawing/2014/main" val="20001"/>
                    </a:ext>
                  </a:extLst>
                </a:gridCol>
                <a:gridCol w="2185946">
                  <a:extLst>
                    <a:ext uri="{9D8B030D-6E8A-4147-A177-3AD203B41FA5}">
                      <a16:colId xmlns:a16="http://schemas.microsoft.com/office/drawing/2014/main" val="20002"/>
                    </a:ext>
                  </a:extLst>
                </a:gridCol>
                <a:gridCol w="2330582">
                  <a:extLst>
                    <a:ext uri="{9D8B030D-6E8A-4147-A177-3AD203B41FA5}">
                      <a16:colId xmlns:a16="http://schemas.microsoft.com/office/drawing/2014/main" val="20003"/>
                    </a:ext>
                  </a:extLst>
                </a:gridCol>
                <a:gridCol w="9563487">
                  <a:extLst>
                    <a:ext uri="{9D8B030D-6E8A-4147-A177-3AD203B41FA5}">
                      <a16:colId xmlns:a16="http://schemas.microsoft.com/office/drawing/2014/main" val="20004"/>
                    </a:ext>
                  </a:extLst>
                </a:gridCol>
              </a:tblGrid>
              <a:tr h="5424346">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359"/>
                        </a:lnSpc>
                        <a:defRPr/>
                      </a:pPr>
                      <a:r>
                        <a:rPr lang="en-US" sz="2399">
                          <a:solidFill>
                            <a:srgbClr val="000000"/>
                          </a:solidFill>
                          <a:latin typeface="Arial"/>
                          <a:ea typeface="Arial"/>
                          <a:cs typeface="Arial"/>
                          <a:sym typeface="Arial"/>
                        </a:rPr>
                        <a:t>Summarizing-Indian-Legal-Documents-A-Comparative-Study-of-Models-and-Techniques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220"/>
                        </a:lnSpc>
                        <a:defRPr/>
                      </a:pPr>
                      <a:r>
                        <a:rPr lang="en-US" sz="2300">
                          <a:solidFill>
                            <a:srgbClr val="000000"/>
                          </a:solidFill>
                          <a:latin typeface="Arimo"/>
                          <a:ea typeface="Arimo"/>
                          <a:cs typeface="Arimo"/>
                          <a:sym typeface="Arimo"/>
                        </a:rPr>
                        <a:t>Author-Saloni Sharma.</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3220"/>
                        </a:lnSpc>
                        <a:defRPr/>
                      </a:pPr>
                      <a:r>
                        <a:rPr lang="en-US" sz="2300">
                          <a:solidFill>
                            <a:srgbClr val="000000"/>
                          </a:solidFill>
                          <a:latin typeface="Arimo"/>
                          <a:ea typeface="Arimo"/>
                          <a:cs typeface="Arimo"/>
                          <a:sym typeface="Arimo"/>
                        </a:rPr>
                        <a:t>4 August, 2023</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p>
                      <a:pPr algn="ctr">
                        <a:lnSpc>
                          <a:spcPts val="2520"/>
                        </a:lnSpc>
                      </a:pPr>
                      <a:endParaRPr lang="en-US" sz="1100"/>
                    </a:p>
                    <a:p>
                      <a:pPr algn="ctr">
                        <a:lnSpc>
                          <a:spcPts val="2520"/>
                        </a:lnSpc>
                      </a:pPr>
                      <a:endParaRPr lang="en-US" sz="1100"/>
                    </a:p>
                    <a:p>
                      <a:pPr algn="ctr">
                        <a:lnSpc>
                          <a:spcPts val="2520"/>
                        </a:lnSpc>
                      </a:pPr>
                      <a:endParaRPr lang="en-US" sz="1100"/>
                    </a:p>
                    <a:p>
                      <a:pPr algn="ctr">
                        <a:lnSpc>
                          <a:spcPts val="2520"/>
                        </a:lnSpc>
                      </a:pPr>
                      <a:endParaRPr lang="en-US" sz="1100"/>
                    </a:p>
                    <a:p>
                      <a:pPr algn="ctr">
                        <a:lnSpc>
                          <a:spcPts val="2520"/>
                        </a:lnSpc>
                      </a:pPr>
                      <a:endParaRPr lang="en-US" sz="1100"/>
                    </a:p>
                    <a:p>
                      <a:pPr algn="ctr">
                        <a:lnSpc>
                          <a:spcPts val="2520"/>
                        </a:lnSpc>
                      </a:pPr>
                      <a:endParaRPr lang="en-US" sz="1100"/>
                    </a:p>
                    <a:p>
                      <a:pPr algn="ctr">
                        <a:lnSpc>
                          <a:spcPts val="2520"/>
                        </a:lnSpc>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302169">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3"/>
          <p:cNvSpPr txBox="1"/>
          <p:nvPr/>
        </p:nvSpPr>
        <p:spPr>
          <a:xfrm>
            <a:off x="-7742237" y="2598948"/>
            <a:ext cx="17160517" cy="521600"/>
          </a:xfrm>
          <a:prstGeom prst="rect">
            <a:avLst/>
          </a:prstGeom>
        </p:spPr>
        <p:txBody>
          <a:bodyPr lIns="0" tIns="0" rIns="0" bIns="0" rtlCol="0" anchor="t">
            <a:spAutoFit/>
          </a:bodyPr>
          <a:lstStyle/>
          <a:p>
            <a:pPr algn="ctr">
              <a:lnSpc>
                <a:spcPts val="3888"/>
              </a:lnSpc>
              <a:spcBef>
                <a:spcPct val="0"/>
              </a:spcBef>
            </a:pPr>
            <a:r>
              <a:rPr lang="en-US" sz="3600" b="1">
                <a:solidFill>
                  <a:srgbClr val="000000"/>
                </a:solidFill>
                <a:latin typeface="Arimo Bold"/>
                <a:ea typeface="Arimo Bold"/>
                <a:cs typeface="Arimo Bold"/>
                <a:sym typeface="Arimo Bold"/>
              </a:rPr>
              <a:t>7.</a:t>
            </a:r>
          </a:p>
        </p:txBody>
      </p:sp>
      <p:sp>
        <p:nvSpPr>
          <p:cNvPr id="4" name="TextBox 4"/>
          <p:cNvSpPr txBox="1"/>
          <p:nvPr/>
        </p:nvSpPr>
        <p:spPr>
          <a:xfrm>
            <a:off x="647343" y="7027338"/>
            <a:ext cx="381357" cy="521589"/>
          </a:xfrm>
          <a:prstGeom prst="rect">
            <a:avLst/>
          </a:prstGeom>
        </p:spPr>
        <p:txBody>
          <a:bodyPr lIns="0" tIns="0" rIns="0" bIns="0" rtlCol="0" anchor="t">
            <a:spAutoFit/>
          </a:bodyPr>
          <a:lstStyle/>
          <a:p>
            <a:pPr algn="ctr">
              <a:lnSpc>
                <a:spcPts val="3888"/>
              </a:lnSpc>
              <a:spcBef>
                <a:spcPct val="0"/>
              </a:spcBef>
            </a:pPr>
            <a:r>
              <a:rPr lang="en-US" sz="3600" b="1">
                <a:solidFill>
                  <a:srgbClr val="000000"/>
                </a:solidFill>
                <a:latin typeface="Arimo Bold"/>
                <a:ea typeface="Arimo Bold"/>
                <a:cs typeface="Arimo Bold"/>
                <a:sym typeface="Arimo Bold"/>
              </a:rPr>
              <a:t>8.</a:t>
            </a:r>
          </a:p>
        </p:txBody>
      </p:sp>
      <p:sp>
        <p:nvSpPr>
          <p:cNvPr id="5" name="TextBox 5"/>
          <p:cNvSpPr txBox="1"/>
          <p:nvPr/>
        </p:nvSpPr>
        <p:spPr>
          <a:xfrm>
            <a:off x="8661333" y="805743"/>
            <a:ext cx="9216526" cy="4562932"/>
          </a:xfrm>
          <a:prstGeom prst="rect">
            <a:avLst/>
          </a:prstGeom>
        </p:spPr>
        <p:txBody>
          <a:bodyPr lIns="0" tIns="0" rIns="0" bIns="0" rtlCol="0" anchor="t">
            <a:spAutoFit/>
          </a:bodyPr>
          <a:lstStyle/>
          <a:p>
            <a:pPr algn="l">
              <a:lnSpc>
                <a:spcPts val="3064"/>
              </a:lnSpc>
              <a:spcBef>
                <a:spcPct val="0"/>
              </a:spcBef>
            </a:pPr>
            <a:r>
              <a:rPr lang="en-US" sz="2056">
                <a:solidFill>
                  <a:srgbClr val="000000"/>
                </a:solidFill>
                <a:latin typeface="Arimo"/>
                <a:ea typeface="Arimo"/>
                <a:cs typeface="Arimo"/>
                <a:sym typeface="Arimo"/>
              </a:rPr>
              <a:t>A study evaluating seven summarization models on Indian court judgments found the following:</a:t>
            </a:r>
          </a:p>
          <a:p>
            <a:pPr marL="444008" lvl="1" indent="-222004" algn="l">
              <a:lnSpc>
                <a:spcPts val="3064"/>
              </a:lnSpc>
              <a:spcBef>
                <a:spcPct val="0"/>
              </a:spcBef>
              <a:buFont typeface="Arial"/>
              <a:buChar char="•"/>
            </a:pPr>
            <a:r>
              <a:rPr lang="en-US" sz="2056">
                <a:solidFill>
                  <a:srgbClr val="000000"/>
                </a:solidFill>
                <a:latin typeface="Arimo"/>
                <a:ea typeface="Arimo"/>
                <a:cs typeface="Arimo"/>
                <a:sym typeface="Arimo"/>
              </a:rPr>
              <a:t>Top Performer: The Legal Pegasus model, specifically trained on legal data, was the most effective at summarizing complex Indian court cases.</a:t>
            </a:r>
          </a:p>
          <a:p>
            <a:pPr marL="444008" lvl="1" indent="-222004" algn="l">
              <a:lnSpc>
                <a:spcPts val="3064"/>
              </a:lnSpc>
              <a:spcBef>
                <a:spcPct val="0"/>
              </a:spcBef>
              <a:buFont typeface="Arial"/>
              <a:buChar char="•"/>
            </a:pPr>
            <a:r>
              <a:rPr lang="en-US" sz="2056">
                <a:solidFill>
                  <a:srgbClr val="000000"/>
                </a:solidFill>
                <a:latin typeface="Arimo"/>
                <a:ea typeface="Arimo"/>
                <a:cs typeface="Arimo"/>
                <a:sym typeface="Arimo"/>
              </a:rPr>
              <a:t>Transformer Advantage: Transformer-based models like BART, Longformer, and Legal Pegasus significantly outperformed traditional methods (Luhn, LSA, LexRank, TextRank) due to their ability to handle lengthy and unstructured texts.</a:t>
            </a:r>
          </a:p>
          <a:p>
            <a:pPr marL="444008" lvl="1" indent="-222004" algn="l">
              <a:lnSpc>
                <a:spcPts val="3064"/>
              </a:lnSpc>
              <a:spcBef>
                <a:spcPct val="0"/>
              </a:spcBef>
              <a:buFont typeface="Arial"/>
              <a:buChar char="•"/>
            </a:pPr>
            <a:r>
              <a:rPr lang="en-US" sz="2056">
                <a:solidFill>
                  <a:srgbClr val="000000"/>
                </a:solidFill>
                <a:latin typeface="Arimo"/>
                <a:ea typeface="Arimo"/>
                <a:cs typeface="Arimo"/>
                <a:sym typeface="Arimo"/>
              </a:rPr>
              <a:t>Domain Specificity Matters: The superior performance of Legal Pegasus confirms that field-specific models trained on relevant legal datasets provide better summarization results than general-purpose models.</a:t>
            </a:r>
          </a:p>
          <a:p>
            <a:pPr algn="l">
              <a:lnSpc>
                <a:spcPts val="3064"/>
              </a:lnSpc>
              <a:spcBef>
                <a:spcPct val="0"/>
              </a:spcBef>
            </a:pPr>
            <a:endParaRPr lang="en-US" sz="2056">
              <a:solidFill>
                <a:srgbClr val="000000"/>
              </a:solidFill>
              <a:latin typeface="Arimo"/>
              <a:ea typeface="Arimo"/>
              <a:cs typeface="Arimo"/>
              <a:sym typeface="Arimo"/>
            </a:endParaRPr>
          </a:p>
        </p:txBody>
      </p:sp>
      <p:sp>
        <p:nvSpPr>
          <p:cNvPr id="6" name="TextBox 6"/>
          <p:cNvSpPr txBox="1"/>
          <p:nvPr/>
        </p:nvSpPr>
        <p:spPr>
          <a:xfrm>
            <a:off x="1473887" y="6397749"/>
            <a:ext cx="2467206" cy="2226156"/>
          </a:xfrm>
          <a:prstGeom prst="rect">
            <a:avLst/>
          </a:prstGeom>
        </p:spPr>
        <p:txBody>
          <a:bodyPr lIns="0" tIns="0" rIns="0" bIns="0" rtlCol="0" anchor="t">
            <a:spAutoFit/>
          </a:bodyPr>
          <a:lstStyle/>
          <a:p>
            <a:pPr algn="ctr">
              <a:lnSpc>
                <a:spcPts val="3577"/>
              </a:lnSpc>
              <a:spcBef>
                <a:spcPct val="0"/>
              </a:spcBef>
            </a:pPr>
            <a:r>
              <a:rPr lang="en-US" sz="2400">
                <a:solidFill>
                  <a:srgbClr val="000000"/>
                </a:solidFill>
                <a:latin typeface="Arimo"/>
                <a:ea typeface="Arimo"/>
                <a:cs typeface="Arimo"/>
                <a:sym typeface="Arimo"/>
              </a:rPr>
              <a:t>A Clause Recommendation Framework for AI-aided Contract Authoring</a:t>
            </a:r>
          </a:p>
        </p:txBody>
      </p:sp>
      <p:sp>
        <p:nvSpPr>
          <p:cNvPr id="7" name="TextBox 7"/>
          <p:cNvSpPr txBox="1"/>
          <p:nvPr/>
        </p:nvSpPr>
        <p:spPr>
          <a:xfrm>
            <a:off x="4073545" y="6621587"/>
            <a:ext cx="2174156" cy="1778481"/>
          </a:xfrm>
          <a:prstGeom prst="rect">
            <a:avLst/>
          </a:prstGeom>
        </p:spPr>
        <p:txBody>
          <a:bodyPr lIns="0" tIns="0" rIns="0" bIns="0" rtlCol="0" anchor="t">
            <a:spAutoFit/>
          </a:bodyPr>
          <a:lstStyle/>
          <a:p>
            <a:pPr algn="ctr">
              <a:lnSpc>
                <a:spcPts val="3577"/>
              </a:lnSpc>
              <a:spcBef>
                <a:spcPct val="0"/>
              </a:spcBef>
            </a:pPr>
            <a:r>
              <a:rPr lang="en-US" sz="2400">
                <a:solidFill>
                  <a:srgbClr val="000000"/>
                </a:solidFill>
                <a:latin typeface="Arimo"/>
                <a:ea typeface="Arimo"/>
                <a:cs typeface="Arimo"/>
                <a:sym typeface="Arimo"/>
              </a:rPr>
              <a:t>Vinay Aggarwal,</a:t>
            </a:r>
          </a:p>
          <a:p>
            <a:pPr algn="ctr">
              <a:lnSpc>
                <a:spcPts val="3577"/>
              </a:lnSpc>
              <a:spcBef>
                <a:spcPct val="0"/>
              </a:spcBef>
            </a:pPr>
            <a:r>
              <a:rPr lang="en-US" sz="2400">
                <a:solidFill>
                  <a:srgbClr val="000000"/>
                </a:solidFill>
                <a:latin typeface="Arimo"/>
                <a:ea typeface="Arimo"/>
                <a:cs typeface="Arimo"/>
                <a:sym typeface="Arimo"/>
              </a:rPr>
              <a:t>Aparna Garimella.</a:t>
            </a:r>
          </a:p>
        </p:txBody>
      </p:sp>
      <p:sp>
        <p:nvSpPr>
          <p:cNvPr id="8" name="TextBox 8"/>
          <p:cNvSpPr txBox="1"/>
          <p:nvPr/>
        </p:nvSpPr>
        <p:spPr>
          <a:xfrm>
            <a:off x="-1989451" y="7115770"/>
            <a:ext cx="18598062" cy="883131"/>
          </a:xfrm>
          <a:prstGeom prst="rect">
            <a:avLst/>
          </a:prstGeom>
        </p:spPr>
        <p:txBody>
          <a:bodyPr lIns="0" tIns="0" rIns="0" bIns="0" rtlCol="0" anchor="t">
            <a:spAutoFit/>
          </a:bodyPr>
          <a:lstStyle/>
          <a:p>
            <a:pPr algn="ctr">
              <a:lnSpc>
                <a:spcPts val="3577"/>
              </a:lnSpc>
              <a:spcBef>
                <a:spcPct val="0"/>
              </a:spcBef>
            </a:pPr>
            <a:r>
              <a:rPr lang="en-US" sz="2400">
                <a:solidFill>
                  <a:srgbClr val="000000"/>
                </a:solidFill>
                <a:latin typeface="Arimo"/>
                <a:ea typeface="Arimo"/>
                <a:cs typeface="Arimo"/>
                <a:sym typeface="Arimo"/>
              </a:rPr>
              <a:t>October 26,</a:t>
            </a:r>
          </a:p>
          <a:p>
            <a:pPr algn="ctr">
              <a:lnSpc>
                <a:spcPts val="3577"/>
              </a:lnSpc>
              <a:spcBef>
                <a:spcPct val="0"/>
              </a:spcBef>
            </a:pPr>
            <a:r>
              <a:rPr lang="en-US" sz="2400">
                <a:solidFill>
                  <a:srgbClr val="000000"/>
                </a:solidFill>
                <a:latin typeface="Arimo"/>
                <a:ea typeface="Arimo"/>
                <a:cs typeface="Arimo"/>
                <a:sym typeface="Arimo"/>
              </a:rPr>
              <a:t> 2021</a:t>
            </a:r>
          </a:p>
        </p:txBody>
      </p:sp>
      <p:sp>
        <p:nvSpPr>
          <p:cNvPr id="9" name="TextBox 9"/>
          <p:cNvSpPr txBox="1"/>
          <p:nvPr/>
        </p:nvSpPr>
        <p:spPr>
          <a:xfrm>
            <a:off x="8661333" y="5874245"/>
            <a:ext cx="9216526" cy="4182636"/>
          </a:xfrm>
          <a:prstGeom prst="rect">
            <a:avLst/>
          </a:prstGeom>
        </p:spPr>
        <p:txBody>
          <a:bodyPr lIns="0" tIns="0" rIns="0" bIns="0" rtlCol="0" anchor="t">
            <a:spAutoFit/>
          </a:bodyPr>
          <a:lstStyle/>
          <a:p>
            <a:pPr algn="l">
              <a:lnSpc>
                <a:spcPts val="3035"/>
              </a:lnSpc>
              <a:spcBef>
                <a:spcPct val="0"/>
              </a:spcBef>
            </a:pPr>
            <a:r>
              <a:rPr lang="en-US" sz="2037">
                <a:solidFill>
                  <a:srgbClr val="000000"/>
                </a:solidFill>
                <a:latin typeface="Arimo"/>
                <a:ea typeface="Arimo"/>
                <a:cs typeface="Arimo"/>
                <a:sym typeface="Arimo"/>
              </a:rPr>
              <a:t>Writing legal contracts is a difficult and time-consuming process. This work introduces ClauseREC, an AI-powered system designed to streamline and accelerate contract construction.</a:t>
            </a:r>
          </a:p>
          <a:p>
            <a:pPr algn="l">
              <a:lnSpc>
                <a:spcPts val="3035"/>
              </a:lnSpc>
              <a:spcBef>
                <a:spcPct val="0"/>
              </a:spcBef>
            </a:pPr>
            <a:r>
              <a:rPr lang="en-US" sz="2037">
                <a:solidFill>
                  <a:srgbClr val="000000"/>
                </a:solidFill>
                <a:latin typeface="Arimo"/>
                <a:ea typeface="Arimo"/>
                <a:cs typeface="Arimo"/>
                <a:sym typeface="Arimo"/>
              </a:rPr>
              <a:t>The concept is simple: Instead of manual typing, ClauseREC acts as a summarizing "AI legal assistant" by:</a:t>
            </a:r>
          </a:p>
          <a:p>
            <a:pPr marL="439882" lvl="1" indent="-219941" algn="l">
              <a:lnSpc>
                <a:spcPts val="3035"/>
              </a:lnSpc>
              <a:spcBef>
                <a:spcPct val="0"/>
              </a:spcBef>
              <a:buAutoNum type="arabicPeriod"/>
            </a:pPr>
            <a:r>
              <a:rPr lang="en-US" sz="2037">
                <a:solidFill>
                  <a:srgbClr val="000000"/>
                </a:solidFill>
                <a:latin typeface="Arimo"/>
                <a:ea typeface="Arimo"/>
                <a:cs typeface="Arimo"/>
                <a:sym typeface="Arimo"/>
              </a:rPr>
              <a:t>Predicting the next required clause type based on the agreement's context.</a:t>
            </a:r>
          </a:p>
          <a:p>
            <a:pPr marL="439882" lvl="1" indent="-219941" algn="l">
              <a:lnSpc>
                <a:spcPts val="3035"/>
              </a:lnSpc>
              <a:spcBef>
                <a:spcPct val="0"/>
              </a:spcBef>
              <a:buAutoNum type="arabicPeriod"/>
            </a:pPr>
            <a:r>
              <a:rPr lang="en-US" sz="2037">
                <a:solidFill>
                  <a:srgbClr val="000000"/>
                </a:solidFill>
                <a:latin typeface="Arimo"/>
                <a:ea typeface="Arimo"/>
                <a:cs typeface="Arimo"/>
                <a:sym typeface="Arimo"/>
              </a:rPr>
              <a:t>Retrieving suitable, relevant sample clauses from a vast repository of legal files.</a:t>
            </a:r>
          </a:p>
          <a:p>
            <a:pPr algn="l">
              <a:lnSpc>
                <a:spcPts val="3035"/>
              </a:lnSpc>
              <a:spcBef>
                <a:spcPct val="0"/>
              </a:spcBef>
            </a:pPr>
            <a:r>
              <a:rPr lang="en-US" sz="2037">
                <a:solidFill>
                  <a:srgbClr val="000000"/>
                </a:solidFill>
                <a:latin typeface="Arimo"/>
                <a:ea typeface="Arimo"/>
                <a:cs typeface="Arimo"/>
                <a:sym typeface="Arimo"/>
              </a:rPr>
              <a:t>This system saves lawyers significant time, ensures consistency across documents, and reduces the risk of missing critical legal terms.</a:t>
            </a:r>
          </a:p>
          <a:p>
            <a:pPr algn="l">
              <a:lnSpc>
                <a:spcPts val="3035"/>
              </a:lnSpc>
              <a:spcBef>
                <a:spcPct val="0"/>
              </a:spcBef>
            </a:pPr>
            <a:endParaRPr lang="en-US" sz="2037">
              <a:solidFill>
                <a:srgbClr val="000000"/>
              </a:solidFill>
              <a:latin typeface="Arimo"/>
              <a:ea typeface="Arimo"/>
              <a:cs typeface="Arimo"/>
              <a:sym typeface="Arimo"/>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171</TotalTime>
  <Words>1882</Words>
  <Application>Microsoft Office PowerPoint</Application>
  <PresentationFormat>Custom</PresentationFormat>
  <Paragraphs>225</Paragraphs>
  <Slides>15</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Calibri (MS) Bold</vt:lpstr>
      <vt:lpstr>Arial</vt:lpstr>
      <vt:lpstr>Arimo Bold</vt:lpstr>
      <vt:lpstr>Calibri</vt:lpstr>
      <vt:lpstr>Arial Bold</vt:lpstr>
      <vt:lpstr>Calibri (MS)</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Edit.pptx</dc:title>
  <cp:lastModifiedBy>SARDESAI VALLABH VISHVAJIT</cp:lastModifiedBy>
  <cp:revision>20</cp:revision>
  <dcterms:created xsi:type="dcterms:W3CDTF">2006-08-16T00:00:00Z</dcterms:created>
  <dcterms:modified xsi:type="dcterms:W3CDTF">2025-12-02T17:49:44Z</dcterms:modified>
  <dc:identifier>DAGywUz8Fco</dc:identifier>
</cp:coreProperties>
</file>

<file path=docProps/thumbnail.jpeg>
</file>